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892" r:id="rId2"/>
    <p:sldId id="886" r:id="rId3"/>
    <p:sldId id="887" r:id="rId4"/>
    <p:sldId id="888" r:id="rId5"/>
    <p:sldId id="897" r:id="rId6"/>
    <p:sldId id="913" r:id="rId7"/>
    <p:sldId id="912" r:id="rId8"/>
    <p:sldId id="904" r:id="rId9"/>
    <p:sldId id="899" r:id="rId10"/>
    <p:sldId id="900" r:id="rId11"/>
    <p:sldId id="906" r:id="rId12"/>
    <p:sldId id="909" r:id="rId13"/>
    <p:sldId id="866" r:id="rId14"/>
    <p:sldId id="801" r:id="rId15"/>
    <p:sldId id="861" r:id="rId16"/>
    <p:sldId id="843" r:id="rId17"/>
    <p:sldId id="811" r:id="rId18"/>
    <p:sldId id="812" r:id="rId19"/>
    <p:sldId id="814" r:id="rId20"/>
    <p:sldId id="852" r:id="rId21"/>
    <p:sldId id="826" r:id="rId22"/>
    <p:sldId id="910" r:id="rId23"/>
    <p:sldId id="911" r:id="rId24"/>
    <p:sldId id="874" r:id="rId25"/>
    <p:sldId id="878" r:id="rId26"/>
    <p:sldId id="908" r:id="rId27"/>
    <p:sldId id="914" r:id="rId28"/>
    <p:sldId id="915" r:id="rId29"/>
    <p:sldId id="916" r:id="rId30"/>
    <p:sldId id="917" r:id="rId31"/>
    <p:sldId id="919" r:id="rId32"/>
    <p:sldId id="766" r:id="rId33"/>
    <p:sldId id="879" r:id="rId34"/>
    <p:sldId id="767" r:id="rId35"/>
    <p:sldId id="777" r:id="rId36"/>
    <p:sldId id="778" r:id="rId37"/>
    <p:sldId id="907" r:id="rId3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3B7"/>
    <a:srgbClr val="006600"/>
    <a:srgbClr val="1A9C06"/>
    <a:srgbClr val="00CC00"/>
    <a:srgbClr val="ED7DD5"/>
    <a:srgbClr val="38FEFE"/>
    <a:srgbClr val="229696"/>
    <a:srgbClr val="99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89343" autoAdjust="0"/>
  </p:normalViewPr>
  <p:slideViewPr>
    <p:cSldViewPr snapToGrid="0" snapToObjects="1">
      <p:cViewPr varScale="1">
        <p:scale>
          <a:sx n="69" d="100"/>
          <a:sy n="69" d="100"/>
        </p:scale>
        <p:origin x="40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3ED6C35-CA80-4D39-8DCE-B16A5F526F74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E4AE5FC-64EE-4F2C-883E-B6F557EA2E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375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6678DF3-918A-4187-BB91-10AD2E05CBDA}" type="slidenum">
              <a:rPr lang="en-US" altLang="en-US" smtClean="0">
                <a:latin typeface="Calibri" panose="020F0502020204030204" pitchFamily="34" charset="0"/>
              </a:rPr>
              <a:pPr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28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2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47684-8DC0-4D56-809C-448411EA54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6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E31F5AC-4DC1-4133-8497-ED8853DB00DA}" type="slidenum">
              <a:rPr lang="en-US" altLang="en-US" smtClean="0">
                <a:latin typeface="Calibri" panose="020F0502020204030204" pitchFamily="34" charset="0"/>
              </a:rPr>
              <a:pPr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781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CC47EB9-292A-4E12-9853-0EDBA5480007}" type="slidenum">
              <a:rPr lang="en-US" altLang="en-US" smtClean="0">
                <a:latin typeface="Calibri" panose="020F0502020204030204" pitchFamily="34" charset="0"/>
              </a:rPr>
              <a:pPr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961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CFEA5-C9A2-4A99-B68E-3EA341D86AA9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7ECF6-B210-4EB1-8C31-D0451E91A4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53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ABFF0-E399-4CAA-8837-258DCFE97FE2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6417D-E165-4500-9E1B-FFDAFE7019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1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C380E-DF61-457E-9B8F-B381BBAA58FE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8E587-0771-4FC5-9B17-5F68D680C1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372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6CCE3-41A9-40E9-B599-DB70DC001288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3D560-48A9-4A01-B80E-F7AB394808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00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401EB-828E-496E-B982-1979C592FAD6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02B74-864B-47F2-B99C-3C9C7E6798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26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EC6C2-8F3A-4EBD-A7E0-5356563312EB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DFEE3-E6DF-437B-AB98-3079E5F7B5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356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9D1CF-3811-47CA-B7DA-C40D104CDAC3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B960B-C722-4710-96C2-403DF8756F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93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F17E5-5AC1-4E6C-9222-0C1222A71440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2EF4CD-FD53-4B34-9A8E-88E3D40769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4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5FE1D-87D4-4497-BBBD-C6CEEF2FD7DF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559AA-25EA-428A-9CFC-5AD3188393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6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5EA0E-EC1E-47C6-BF76-2D238049FA89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9C07E-216F-4E93-ADF2-E10DAA26CB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16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7D3D9-4C8B-4315-B83C-BEA1CD4151DD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E4D92-24CD-4645-AE34-A4F1683DC0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73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FD6670C-80D7-4ECE-9562-9965F6B5B1F0}" type="datetime1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469F601-46EC-4466-BC77-A25BF58E79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emf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13" Type="http://schemas.openxmlformats.org/officeDocument/2006/relationships/image" Target="../media/image107.emf"/><Relationship Id="rId18" Type="http://schemas.openxmlformats.org/officeDocument/2006/relationships/image" Target="../media/image112.emf"/><Relationship Id="rId3" Type="http://schemas.openxmlformats.org/officeDocument/2006/relationships/image" Target="../media/image97.emf"/><Relationship Id="rId21" Type="http://schemas.openxmlformats.org/officeDocument/2006/relationships/image" Target="../media/image115.png"/><Relationship Id="rId7" Type="http://schemas.openxmlformats.org/officeDocument/2006/relationships/image" Target="../media/image101.emf"/><Relationship Id="rId12" Type="http://schemas.openxmlformats.org/officeDocument/2006/relationships/image" Target="../media/image106.emf"/><Relationship Id="rId17" Type="http://schemas.openxmlformats.org/officeDocument/2006/relationships/image" Target="../media/image111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emf"/><Relationship Id="rId20" Type="http://schemas.openxmlformats.org/officeDocument/2006/relationships/image" Target="../media/image1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emf"/><Relationship Id="rId11" Type="http://schemas.openxmlformats.org/officeDocument/2006/relationships/image" Target="../media/image105.emf"/><Relationship Id="rId5" Type="http://schemas.openxmlformats.org/officeDocument/2006/relationships/image" Target="../media/image99.emf"/><Relationship Id="rId15" Type="http://schemas.openxmlformats.org/officeDocument/2006/relationships/image" Target="../media/image109.emf"/><Relationship Id="rId23" Type="http://schemas.openxmlformats.org/officeDocument/2006/relationships/image" Target="../media/image117.emf"/><Relationship Id="rId10" Type="http://schemas.openxmlformats.org/officeDocument/2006/relationships/image" Target="../media/image104.emf"/><Relationship Id="rId19" Type="http://schemas.openxmlformats.org/officeDocument/2006/relationships/image" Target="../media/image113.emf"/><Relationship Id="rId4" Type="http://schemas.openxmlformats.org/officeDocument/2006/relationships/image" Target="../media/image98.emf"/><Relationship Id="rId9" Type="http://schemas.openxmlformats.org/officeDocument/2006/relationships/image" Target="../media/image103.emf"/><Relationship Id="rId14" Type="http://schemas.openxmlformats.org/officeDocument/2006/relationships/image" Target="../media/image108.emf"/><Relationship Id="rId22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4414" y="3545273"/>
            <a:ext cx="4703775" cy="2453201"/>
            <a:chOff x="285885" y="3584031"/>
            <a:chExt cx="6271700" cy="327093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885" y="3699488"/>
              <a:ext cx="6271700" cy="31554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5885" y="3584031"/>
              <a:ext cx="229806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Marine Fishes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90475" y="185512"/>
            <a:ext cx="4585817" cy="2927303"/>
            <a:chOff x="5872831" y="50292"/>
            <a:chExt cx="6245084" cy="4139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682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429118" y="50292"/>
              <a:ext cx="2574295" cy="5222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Vascular Plants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11452" y="4104303"/>
            <a:ext cx="35317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Global Diversity Patterns:</a:t>
            </a:r>
          </a:p>
          <a:p>
            <a:endParaRPr lang="en-US" b="1" dirty="0"/>
          </a:p>
          <a:p>
            <a:r>
              <a:rPr lang="en-US" dirty="0"/>
              <a:t>-Latitude (but why?)</a:t>
            </a:r>
          </a:p>
          <a:p>
            <a:r>
              <a:rPr lang="en-US" dirty="0"/>
              <a:t>-Energy</a:t>
            </a:r>
          </a:p>
          <a:p>
            <a:r>
              <a:rPr lang="en-US" dirty="0"/>
              <a:t>-Evolution/Historic Biogeography</a:t>
            </a:r>
          </a:p>
          <a:p>
            <a:r>
              <a:rPr lang="en-US" dirty="0"/>
              <a:t>-Habitat Heterogeneity</a:t>
            </a:r>
          </a:p>
          <a:p>
            <a:r>
              <a:rPr lang="en-US" dirty="0"/>
              <a:t>-Human Influence</a:t>
            </a:r>
          </a:p>
          <a:p>
            <a:r>
              <a:rPr lang="en-US" dirty="0"/>
              <a:t>-….. And many more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362" y="185512"/>
            <a:ext cx="4329113" cy="2420782"/>
            <a:chOff x="231342" y="93512"/>
            <a:chExt cx="5772150" cy="322770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203296" y="93512"/>
              <a:ext cx="2332262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Bird Diversity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7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88" y="1070021"/>
            <a:ext cx="8917744" cy="41557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1678" y="6417945"/>
            <a:ext cx="83579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Reprinted by permission from Macmillan Publishers Ltd: Newbold, T., et al. 2015. Global effects of land use on local terrestrial biodiversity. Nature, 520: 45-50.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530" y="-24935"/>
            <a:ext cx="7564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Is there biodiversity loss at smaller scales??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98033" y="464998"/>
            <a:ext cx="7865254" cy="5769865"/>
            <a:chOff x="901876" y="615976"/>
            <a:chExt cx="8450415" cy="6242021"/>
          </a:xfrm>
        </p:grpSpPr>
        <p:grpSp>
          <p:nvGrpSpPr>
            <p:cNvPr id="9" name="Group 8"/>
            <p:cNvGrpSpPr/>
            <p:nvPr/>
          </p:nvGrpSpPr>
          <p:grpSpPr>
            <a:xfrm>
              <a:off x="4739952" y="1103791"/>
              <a:ext cx="4161020" cy="5019869"/>
              <a:chOff x="2948040" y="110381"/>
              <a:chExt cx="4814596" cy="601824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8040" y="110381"/>
                <a:ext cx="4814596" cy="6018246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3973677" y="4969150"/>
                <a:ext cx="2629562" cy="774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 i="1" dirty="0"/>
                  <a:t>Public Domain, https://commons.wikimedia.org/w/index.php?curid=362363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1876" y="615976"/>
              <a:ext cx="8450415" cy="6242021"/>
              <a:chOff x="2449689" y="590243"/>
              <a:chExt cx="8247545" cy="610333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9689" y="590243"/>
                <a:ext cx="8247545" cy="6103333"/>
                <a:chOff x="3290835" y="1710062"/>
                <a:chExt cx="7852040" cy="5938079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3290836" y="1710062"/>
                  <a:ext cx="7852039" cy="593807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3290835" y="1710063"/>
                  <a:ext cx="7830113" cy="5697161"/>
                  <a:chOff x="2434350" y="567004"/>
                  <a:chExt cx="6209982" cy="4670422"/>
                </a:xfrm>
              </p:grpSpPr>
              <p:sp>
                <p:nvSpPr>
                  <p:cNvPr id="15" name="Rectangle 14"/>
                  <p:cNvSpPr/>
                  <p:nvPr/>
                </p:nvSpPr>
                <p:spPr>
                  <a:xfrm>
                    <a:off x="2461869" y="578579"/>
                    <a:ext cx="430730" cy="458267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2434350" y="567004"/>
                    <a:ext cx="6209982" cy="4582672"/>
                    <a:chOff x="2434350" y="567004"/>
                    <a:chExt cx="6209982" cy="4582672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2865573" y="567004"/>
                      <a:ext cx="5778759" cy="4582672"/>
                      <a:chOff x="3154659" y="190982"/>
                      <a:chExt cx="5778759" cy="4582672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3154659" y="190982"/>
                        <a:ext cx="5778759" cy="4582672"/>
                        <a:chOff x="3025277" y="791760"/>
                        <a:chExt cx="5778759" cy="4582672"/>
                      </a:xfrm>
                    </p:grpSpPr>
                    <p:pic>
                      <p:nvPicPr>
                        <p:cNvPr id="25" name="Picture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025277" y="791760"/>
                          <a:ext cx="5778759" cy="4180067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029087" y="4958133"/>
                          <a:ext cx="5749153" cy="4162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bg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1" name="TextBox 20"/>
                      <p:cNvSpPr txBox="1"/>
                      <p:nvPr/>
                    </p:nvSpPr>
                    <p:spPr>
                      <a:xfrm>
                        <a:off x="3804568" y="4142066"/>
                        <a:ext cx="609219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~1700</a:t>
                        </a:r>
                      </a:p>
                    </p:txBody>
                  </p:sp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5256071" y="4142066"/>
                        <a:ext cx="517684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1850</a:t>
                        </a:r>
                      </a:p>
                    </p:txBody>
                  </p: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6592158" y="4120378"/>
                        <a:ext cx="517684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1950</a:t>
                        </a: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7798395" y="4095768"/>
                        <a:ext cx="690990" cy="3027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i="1" dirty="0"/>
                          <a:t>~Today</a:t>
                        </a:r>
                      </a:p>
                    </p:txBody>
                  </p:sp>
                </p:grpSp>
                <p:sp>
                  <p:nvSpPr>
                    <p:cNvPr id="19" name="TextBox 18"/>
                    <p:cNvSpPr txBox="1"/>
                    <p:nvPr/>
                  </p:nvSpPr>
                  <p:spPr>
                    <a:xfrm rot="16200000">
                      <a:off x="1373506" y="2610858"/>
                      <a:ext cx="2575921" cy="4542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Number of Species</a:t>
                      </a:r>
                    </a:p>
                  </p:txBody>
                </p:sp>
              </p:grp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601191" y="4775761"/>
                    <a:ext cx="72199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/>
                      <a:t>Year</a:t>
                    </a:r>
                  </a:p>
                </p:txBody>
              </p:sp>
            </p:grpSp>
          </p:grpSp>
          <p:sp>
            <p:nvSpPr>
              <p:cNvPr id="12" name="Rectangle 11"/>
              <p:cNvSpPr/>
              <p:nvPr/>
            </p:nvSpPr>
            <p:spPr>
              <a:xfrm>
                <a:off x="2845837" y="6231913"/>
                <a:ext cx="7675407" cy="4557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Data from: Knapp, S., et al. 2016. Increasing species richness but decreasing phylogenetic richness and </a:t>
                </a:r>
                <a:r>
                  <a:rPr lang="en-US" sz="900" dirty="0"/>
                  <a:t>divergence</a:t>
                </a:r>
                <a:r>
                  <a:rPr lang="en-US" sz="1050" dirty="0"/>
                  <a:t> over a 320‐year period of urbanization. Journal of Applied Ecology. doi:10.1111/1365-2664.12826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48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6088" y="57720"/>
            <a:ext cx="6951005" cy="94729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3600" b="1" dirty="0">
                <a:ea typeface="ＭＳ Ｐゴシック" panose="020B0600070205080204" pitchFamily="34" charset="-128"/>
              </a:rPr>
              <a:t>Biodiversity Scaling</a:t>
            </a:r>
            <a:endParaRPr lang="en-US" altLang="en-US" sz="3600" b="1" i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6359" y="1561381"/>
            <a:ext cx="8957641" cy="4696857"/>
            <a:chOff x="1187832" y="-13041"/>
            <a:chExt cx="17479746" cy="86841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94883" y="1301359"/>
              <a:ext cx="7772695" cy="736977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00723" y="987120"/>
              <a:ext cx="7092474" cy="6124714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04753" y="686504"/>
              <a:ext cx="5750653" cy="4644777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7169" y="451117"/>
              <a:ext cx="4159384" cy="3733581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857"/>
            <a:stretch/>
          </p:blipFill>
          <p:spPr>
            <a:xfrm>
              <a:off x="2211164" y="254034"/>
              <a:ext cx="2939564" cy="2820982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 descr="IMG_1076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32" y="-13041"/>
              <a:ext cx="1741397" cy="1677566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765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97D52-F0EE-4C32-90E3-2AEA7C7C18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20"/>
            <a:ext cx="9144000" cy="6849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F6BAF-FF52-4F1B-BE64-81455C9802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5415"/>
            <a:ext cx="4661959" cy="3504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34425-C09D-4FD7-A7B7-FAA13AD030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7979"/>
            <a:ext cx="1696125" cy="216488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03D27B73-2B7E-41F6-9CB7-6E030BA50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0" y="3429000"/>
            <a:ext cx="4572000" cy="3897393"/>
          </a:xfrm>
          <a:prstGeom prst="rect">
            <a:avLst/>
          </a:prstGeom>
          <a:noFill/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04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8575" y="2259071"/>
            <a:ext cx="4679478" cy="327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338030" y="1801919"/>
            <a:ext cx="3387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Theoretical Expectations</a:t>
            </a: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4315222" y="1749253"/>
            <a:ext cx="49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Meta-analytical results (plants only)</a:t>
            </a: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731" y="2171251"/>
            <a:ext cx="3446782" cy="344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23691" y="362309"/>
            <a:ext cx="5420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Biodiversity change—Scale matters</a:t>
            </a:r>
          </a:p>
        </p:txBody>
      </p:sp>
    </p:spTree>
    <p:extLst>
      <p:ext uri="{BB962C8B-B14F-4D97-AF65-F5344CB8AC3E}">
        <p14:creationId xmlns:p14="http://schemas.microsoft.com/office/powerpoint/2010/main" val="20568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756" y="3137856"/>
            <a:ext cx="2879785" cy="2159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1839"/>
            <a:ext cx="3209026" cy="1785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236" y="1074092"/>
            <a:ext cx="4570640" cy="1953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551" y="2888259"/>
            <a:ext cx="3048000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7185" y="76492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CTFS-SGIEO Forest Plots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494" y="145579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NutNet</a:t>
            </a:r>
            <a:r>
              <a:rPr lang="en-US" dirty="0"/>
              <a:t> Forest Plots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807" y="2656107"/>
            <a:ext cx="2857500" cy="401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157" y="4944012"/>
            <a:ext cx="3522934" cy="12448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5494" y="106973"/>
            <a:ext cx="831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Aren’t consistent sampling schemes enough?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4812" y="568638"/>
            <a:ext cx="9004745" cy="6494085"/>
            <a:chOff x="-203322" y="858907"/>
            <a:chExt cx="9004745" cy="6494085"/>
          </a:xfrm>
        </p:grpSpPr>
        <p:sp>
          <p:nvSpPr>
            <p:cNvPr id="12" name="TextBox 11"/>
            <p:cNvSpPr txBox="1"/>
            <p:nvPr/>
          </p:nvSpPr>
          <p:spPr>
            <a:xfrm>
              <a:off x="146584" y="858907"/>
              <a:ext cx="8536668" cy="649408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3200" b="1" dirty="0">
                <a:solidFill>
                  <a:srgbClr val="FF0000"/>
                </a:solidFill>
              </a:endParaRPr>
            </a:p>
            <a:p>
              <a:r>
                <a:rPr lang="en-US" sz="3200" b="1" dirty="0">
                  <a:solidFill>
                    <a:srgbClr val="FF0000"/>
                  </a:solidFill>
                </a:rPr>
                <a:t>Unfortunately, no….</a:t>
              </a: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  <a:p>
              <a:endParaRPr lang="en-US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03322" y="1845222"/>
              <a:ext cx="9004745" cy="297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99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16" r="52467"/>
          <a:stretch/>
        </p:blipFill>
        <p:spPr>
          <a:xfrm>
            <a:off x="973934" y="1039483"/>
            <a:ext cx="4641862" cy="4725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88921" y="1772728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31721" y="2405332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81865" y="3182348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26257" y="3986841"/>
            <a:ext cx="500332" cy="439947"/>
          </a:xfrm>
          <a:prstGeom prst="rect">
            <a:avLst/>
          </a:prstGeom>
          <a:solidFill>
            <a:schemeClr val="bg1">
              <a:alpha val="22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2488186">
            <a:off x="3936521" y="2232695"/>
            <a:ext cx="569343" cy="2881222"/>
          </a:xfrm>
          <a:prstGeom prst="rightBrace">
            <a:avLst>
              <a:gd name="adj1" fmla="val 8333"/>
              <a:gd name="adj2" fmla="val 5145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834520" y="2945920"/>
            <a:ext cx="1695676" cy="836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34520" y="3782683"/>
            <a:ext cx="1695676" cy="46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28343" y="3782683"/>
            <a:ext cx="1574906" cy="1112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0196" y="2717970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a</a:t>
            </a:r>
            <a:r>
              <a:rPr lang="en-US" dirty="0"/>
              <a:t>, richness, evenness, diversity entropy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30196" y="3592251"/>
            <a:ext cx="270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b</a:t>
            </a:r>
            <a:r>
              <a:rPr lang="en-US" dirty="0"/>
              <a:t>, similarity, distance decay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43411" y="4643166"/>
            <a:ext cx="270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/>
              <a:t>, SAR, EAR,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39217" y="419014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measure of diversity only captures part of the picture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1365" y="5995465"/>
            <a:ext cx="854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only way we can ‘control’ this is when we make unrealistic assumptions</a:t>
            </a:r>
          </a:p>
          <a:p>
            <a:r>
              <a:rPr lang="en-US" b="1" dirty="0"/>
              <a:t>	-i.e., a community has an ‘end’ and an ‘asymptote’</a:t>
            </a:r>
          </a:p>
        </p:txBody>
      </p:sp>
    </p:spTree>
    <p:extLst>
      <p:ext uri="{BB962C8B-B14F-4D97-AF65-F5344CB8AC3E}">
        <p14:creationId xmlns:p14="http://schemas.microsoft.com/office/powerpoint/2010/main" val="27694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694" y="918494"/>
            <a:ext cx="75417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The Problem:</a:t>
            </a:r>
          </a:p>
          <a:p>
            <a:endParaRPr lang="en-US" sz="1600" dirty="0"/>
          </a:p>
          <a:p>
            <a:pPr lvl="1"/>
            <a:r>
              <a:rPr lang="en-US" sz="1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Sampling and Scale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43013" lvl="3" indent="-214313">
              <a:buFont typeface="Arial" panose="020B0604020202020204" pitchFamily="34" charset="0"/>
              <a:buChar char="•"/>
            </a:pPr>
            <a:r>
              <a:rPr lang="en-US" sz="1600" dirty="0"/>
              <a:t>Sampling and species-pool dependent effect sizes render traditional approaches (ANOVA, Meta-analysis) ambiguous</a:t>
            </a:r>
          </a:p>
          <a:p>
            <a:pPr marL="1243013" lvl="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r>
              <a:rPr lang="en-US" sz="1600" b="1" u="sng" dirty="0"/>
              <a:t>The Solution:</a:t>
            </a:r>
            <a:r>
              <a:rPr lang="en-US" sz="1600" b="1" dirty="0"/>
              <a:t>	</a:t>
            </a:r>
            <a:r>
              <a:rPr lang="en-US" sz="1600" dirty="0"/>
              <a:t>	‘</a:t>
            </a:r>
          </a:p>
          <a:p>
            <a:endParaRPr lang="en-US" sz="1600" dirty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dirty="0"/>
              <a:t>‘Biodiversity’ metrics are simply summary variables driven by 4 primary underlying patterns of species abundance and distribution</a:t>
            </a:r>
          </a:p>
          <a:p>
            <a:pPr marL="1928813" lvl="5" indent="-214313">
              <a:buFont typeface="Arial" panose="020B0604020202020204" pitchFamily="34" charset="0"/>
              <a:buChar char="•"/>
            </a:pPr>
            <a:r>
              <a:rPr lang="en-US" sz="1600" dirty="0"/>
              <a:t>Total abundance (Rarefaction)</a:t>
            </a:r>
          </a:p>
          <a:p>
            <a:pPr marL="1928813" lvl="5" indent="-214313">
              <a:buFont typeface="Arial" panose="020B0604020202020204" pitchFamily="34" charset="0"/>
              <a:buChar char="•"/>
            </a:pPr>
            <a:r>
              <a:rPr lang="en-US" sz="1600" dirty="0"/>
              <a:t>Relative abundance (SAD)</a:t>
            </a:r>
          </a:p>
          <a:p>
            <a:pPr marL="1928813" lvl="5" indent="-214313">
              <a:buFont typeface="Arial" panose="020B0604020202020204" pitchFamily="34" charset="0"/>
              <a:buChar char="•"/>
            </a:pPr>
            <a:r>
              <a:rPr lang="en-US" sz="1600" dirty="0"/>
              <a:t>Spatial aggregation (</a:t>
            </a:r>
            <a:r>
              <a:rPr lang="en-US" sz="1600" dirty="0" err="1"/>
              <a:t>clumpiness</a:t>
            </a:r>
            <a:r>
              <a:rPr lang="en-US" sz="1600" dirty="0"/>
              <a:t>)</a:t>
            </a:r>
          </a:p>
          <a:p>
            <a:pPr marL="1928813" lvl="5" indent="-214313">
              <a:buFont typeface="Arial" panose="020B0604020202020204" pitchFamily="34" charset="0"/>
              <a:buChar char="•"/>
            </a:pPr>
            <a:r>
              <a:rPr lang="en-US" sz="1600" dirty="0"/>
              <a:t>The richness of the species pool (S)</a:t>
            </a:r>
          </a:p>
          <a:p>
            <a:pPr marL="1714500" lvl="5"/>
            <a:endParaRPr lang="en-US" sz="1600" dirty="0"/>
          </a:p>
          <a:p>
            <a:pPr marL="900113" lvl="2" indent="-214313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Throw out the concept of biodiversity as a single value in analysis and focus explicitly on its scaling properties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2694" y="100959"/>
            <a:ext cx="826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we can achieve synthesis…we need to use the right concepts and ask the right questions</a:t>
            </a:r>
          </a:p>
        </p:txBody>
      </p:sp>
    </p:spTree>
    <p:extLst>
      <p:ext uri="{BB962C8B-B14F-4D97-AF65-F5344CB8AC3E}">
        <p14:creationId xmlns:p14="http://schemas.microsoft.com/office/powerpoint/2010/main" val="31334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6018" y="0"/>
            <a:ext cx="9029700" cy="61863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tx2"/>
                </a:solidFill>
              </a:rPr>
              <a:t>Species accumulation with scale will be non-parallel when the abundance and spatial distribution of species is altered—altering </a:t>
            </a:r>
            <a:r>
              <a:rPr lang="en-US" b="1" u="sng" dirty="0">
                <a:solidFill>
                  <a:srgbClr val="FF0000"/>
                </a:solidFill>
              </a:rPr>
              <a:t>N, SAD, or aggregation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r>
              <a:rPr lang="en-US" b="1" dirty="0"/>
              <a:t>The density of individuals (N)</a:t>
            </a:r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r>
              <a:rPr lang="en-US" b="1" dirty="0"/>
              <a:t>The relative abundance of individuals (SAD)</a:t>
            </a:r>
          </a:p>
          <a:p>
            <a:pPr marL="342900" indent="-342900">
              <a:buFontTx/>
              <a:buAutoNum type="arabicParenR"/>
              <a:defRPr/>
            </a:pPr>
            <a:endParaRPr lang="en-US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endParaRPr lang="en-US" b="1" dirty="0"/>
          </a:p>
          <a:p>
            <a:pPr marL="342900" indent="-342900">
              <a:buFontTx/>
              <a:buAutoNum type="arabicParenR"/>
              <a:defRPr/>
            </a:pPr>
            <a:r>
              <a:rPr lang="en-US" b="1" dirty="0"/>
              <a:t>The spatial aggregation (clumping) among </a:t>
            </a:r>
          </a:p>
          <a:p>
            <a:pPr>
              <a:defRPr/>
            </a:pPr>
            <a:r>
              <a:rPr lang="en-US" b="1" dirty="0"/>
              <a:t>	individuals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0273" y="859635"/>
            <a:ext cx="262890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1992" y="2483451"/>
            <a:ext cx="2752165" cy="242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9859" y="4511166"/>
            <a:ext cx="2464267" cy="234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5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 txBox="1">
            <a:spLocks noChangeArrowheads="1"/>
          </p:cNvSpPr>
          <p:nvPr/>
        </p:nvSpPr>
        <p:spPr bwMode="auto">
          <a:xfrm>
            <a:off x="480324" y="1063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/>
              <a:t>A Resolution?  Sampling and Scale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</a:rPr>
              <a:t>(more/fewer individuals)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1082675" y="41624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1082675" y="36036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1082675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1082675" y="44434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1082675" y="3321050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Oval 82"/>
          <p:cNvSpPr>
            <a:spLocks noChangeArrowheads="1"/>
          </p:cNvSpPr>
          <p:nvPr/>
        </p:nvSpPr>
        <p:spPr bwMode="auto">
          <a:xfrm>
            <a:off x="1082675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" name="Oval 140"/>
          <p:cNvSpPr>
            <a:spLocks noChangeArrowheads="1"/>
          </p:cNvSpPr>
          <p:nvPr/>
        </p:nvSpPr>
        <p:spPr bwMode="auto">
          <a:xfrm>
            <a:off x="1082675" y="2762250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2" name="Oval 149"/>
          <p:cNvSpPr>
            <a:spLocks noChangeArrowheads="1"/>
          </p:cNvSpPr>
          <p:nvPr/>
        </p:nvSpPr>
        <p:spPr bwMode="auto">
          <a:xfrm>
            <a:off x="1081088" y="248126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3" name="Oval 158"/>
          <p:cNvSpPr>
            <a:spLocks noChangeArrowheads="1"/>
          </p:cNvSpPr>
          <p:nvPr/>
        </p:nvSpPr>
        <p:spPr bwMode="auto">
          <a:xfrm>
            <a:off x="1081088" y="1922463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4" name="Oval 159"/>
          <p:cNvSpPr>
            <a:spLocks noChangeArrowheads="1"/>
          </p:cNvSpPr>
          <p:nvPr/>
        </p:nvSpPr>
        <p:spPr bwMode="auto">
          <a:xfrm>
            <a:off x="1082675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" name="Oval 160"/>
          <p:cNvSpPr>
            <a:spLocks noChangeArrowheads="1"/>
          </p:cNvSpPr>
          <p:nvPr/>
        </p:nvSpPr>
        <p:spPr bwMode="auto">
          <a:xfrm>
            <a:off x="1082675" y="4722813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6" name="Oval 184"/>
          <p:cNvSpPr>
            <a:spLocks noChangeArrowheads="1"/>
          </p:cNvSpPr>
          <p:nvPr/>
        </p:nvSpPr>
        <p:spPr bwMode="auto">
          <a:xfrm>
            <a:off x="1082675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07" name="Oval 188"/>
          <p:cNvSpPr>
            <a:spLocks noChangeArrowheads="1"/>
          </p:cNvSpPr>
          <p:nvPr/>
        </p:nvSpPr>
        <p:spPr bwMode="auto">
          <a:xfrm>
            <a:off x="1082675" y="3041650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4100513" y="50022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4100513" y="36036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4100513" y="41624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4100513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0" name="Oval 63"/>
          <p:cNvSpPr>
            <a:spLocks noChangeArrowheads="1"/>
          </p:cNvSpPr>
          <p:nvPr/>
        </p:nvSpPr>
        <p:spPr bwMode="auto">
          <a:xfrm>
            <a:off x="4100513" y="27622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4100513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2" name="Oval 111"/>
          <p:cNvSpPr>
            <a:spLocks noChangeArrowheads="1"/>
          </p:cNvSpPr>
          <p:nvPr/>
        </p:nvSpPr>
        <p:spPr bwMode="auto">
          <a:xfrm>
            <a:off x="4100513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3" name="Oval 121"/>
          <p:cNvSpPr>
            <a:spLocks noChangeArrowheads="1"/>
          </p:cNvSpPr>
          <p:nvPr/>
        </p:nvSpPr>
        <p:spPr bwMode="auto">
          <a:xfrm>
            <a:off x="4100513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6" name="Oval 157"/>
          <p:cNvSpPr>
            <a:spLocks noChangeArrowheads="1"/>
          </p:cNvSpPr>
          <p:nvPr/>
        </p:nvSpPr>
        <p:spPr bwMode="auto">
          <a:xfrm>
            <a:off x="4100513" y="2481263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7" name="Oval 167"/>
          <p:cNvSpPr>
            <a:spLocks noChangeArrowheads="1"/>
          </p:cNvSpPr>
          <p:nvPr/>
        </p:nvSpPr>
        <p:spPr bwMode="auto">
          <a:xfrm>
            <a:off x="4100513" y="4443413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18" name="Oval 182"/>
          <p:cNvSpPr>
            <a:spLocks noChangeArrowheads="1"/>
          </p:cNvSpPr>
          <p:nvPr/>
        </p:nvSpPr>
        <p:spPr bwMode="auto">
          <a:xfrm>
            <a:off x="4100513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7" name="Oval 187"/>
          <p:cNvSpPr>
            <a:spLocks noChangeArrowheads="1"/>
          </p:cNvSpPr>
          <p:nvPr/>
        </p:nvSpPr>
        <p:spPr bwMode="auto">
          <a:xfrm>
            <a:off x="4100513" y="472281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8" name="Oval 205"/>
          <p:cNvSpPr>
            <a:spLocks noChangeArrowheads="1"/>
          </p:cNvSpPr>
          <p:nvPr/>
        </p:nvSpPr>
        <p:spPr bwMode="auto">
          <a:xfrm>
            <a:off x="4100513" y="2201863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2093913" y="2479675"/>
            <a:ext cx="187325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2093913" y="19224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" name="Oval 50"/>
          <p:cNvSpPr>
            <a:spLocks noChangeArrowheads="1"/>
          </p:cNvSpPr>
          <p:nvPr/>
        </p:nvSpPr>
        <p:spPr bwMode="auto">
          <a:xfrm>
            <a:off x="2082800" y="3598863"/>
            <a:ext cx="207963" cy="1920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2092325" y="4725988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2093913" y="416718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4" name="Oval 69"/>
          <p:cNvSpPr>
            <a:spLocks noChangeArrowheads="1"/>
          </p:cNvSpPr>
          <p:nvPr/>
        </p:nvSpPr>
        <p:spPr bwMode="auto">
          <a:xfrm>
            <a:off x="2092325" y="275907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5" name="Oval 115"/>
          <p:cNvSpPr>
            <a:spLocks noChangeArrowheads="1"/>
          </p:cNvSpPr>
          <p:nvPr/>
        </p:nvSpPr>
        <p:spPr bwMode="auto">
          <a:xfrm>
            <a:off x="2093913" y="3887788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6" name="Oval 124"/>
          <p:cNvSpPr>
            <a:spLocks noChangeArrowheads="1"/>
          </p:cNvSpPr>
          <p:nvPr/>
        </p:nvSpPr>
        <p:spPr bwMode="auto">
          <a:xfrm>
            <a:off x="2092325" y="528320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7" name="Oval 131"/>
          <p:cNvSpPr>
            <a:spLocks noChangeArrowheads="1"/>
          </p:cNvSpPr>
          <p:nvPr/>
        </p:nvSpPr>
        <p:spPr bwMode="auto">
          <a:xfrm>
            <a:off x="2093913" y="3317875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0" name="Oval 165"/>
          <p:cNvSpPr>
            <a:spLocks noChangeArrowheads="1"/>
          </p:cNvSpPr>
          <p:nvPr/>
        </p:nvSpPr>
        <p:spPr bwMode="auto">
          <a:xfrm>
            <a:off x="2092325" y="3038475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1" name="Oval 169"/>
          <p:cNvSpPr>
            <a:spLocks noChangeArrowheads="1"/>
          </p:cNvSpPr>
          <p:nvPr/>
        </p:nvSpPr>
        <p:spPr bwMode="auto">
          <a:xfrm>
            <a:off x="2093913" y="500380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0" name="Oval 174"/>
          <p:cNvSpPr>
            <a:spLocks noChangeArrowheads="1"/>
          </p:cNvSpPr>
          <p:nvPr/>
        </p:nvSpPr>
        <p:spPr bwMode="auto">
          <a:xfrm>
            <a:off x="2092325" y="2200275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33" name="Oval 206"/>
          <p:cNvSpPr>
            <a:spLocks noChangeArrowheads="1"/>
          </p:cNvSpPr>
          <p:nvPr/>
        </p:nvSpPr>
        <p:spPr bwMode="auto">
          <a:xfrm>
            <a:off x="2092325" y="4445000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3435350" y="22034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3435350" y="27622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3435350" y="36036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3435350" y="47228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3435350" y="3322638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7" name="Oval 60"/>
          <p:cNvSpPr>
            <a:spLocks noChangeArrowheads="1"/>
          </p:cNvSpPr>
          <p:nvPr/>
        </p:nvSpPr>
        <p:spPr bwMode="auto">
          <a:xfrm>
            <a:off x="3435350" y="1922463"/>
            <a:ext cx="185738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3435350" y="41640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9" name="Oval 73"/>
          <p:cNvSpPr>
            <a:spLocks noChangeArrowheads="1"/>
          </p:cNvSpPr>
          <p:nvPr/>
        </p:nvSpPr>
        <p:spPr bwMode="auto">
          <a:xfrm>
            <a:off x="3435350" y="3043238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" name="Oval 171"/>
          <p:cNvSpPr>
            <a:spLocks noChangeArrowheads="1"/>
          </p:cNvSpPr>
          <p:nvPr/>
        </p:nvSpPr>
        <p:spPr bwMode="auto">
          <a:xfrm>
            <a:off x="3435350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1" name="Oval 175"/>
          <p:cNvSpPr>
            <a:spLocks noChangeArrowheads="1"/>
          </p:cNvSpPr>
          <p:nvPr/>
        </p:nvSpPr>
        <p:spPr bwMode="auto">
          <a:xfrm>
            <a:off x="3435350" y="5283200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2" name="Oval 194"/>
          <p:cNvSpPr>
            <a:spLocks noChangeArrowheads="1"/>
          </p:cNvSpPr>
          <p:nvPr/>
        </p:nvSpPr>
        <p:spPr bwMode="auto">
          <a:xfrm>
            <a:off x="3435350" y="4443413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5" name="Oval 198"/>
          <p:cNvSpPr>
            <a:spLocks noChangeArrowheads="1"/>
          </p:cNvSpPr>
          <p:nvPr/>
        </p:nvSpPr>
        <p:spPr bwMode="auto">
          <a:xfrm>
            <a:off x="3435350" y="2482850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46" name="Oval 207"/>
          <p:cNvSpPr>
            <a:spLocks noChangeArrowheads="1"/>
          </p:cNvSpPr>
          <p:nvPr/>
        </p:nvSpPr>
        <p:spPr bwMode="auto">
          <a:xfrm>
            <a:off x="3435350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3767138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6" name="Oval 10"/>
          <p:cNvSpPr>
            <a:spLocks noChangeArrowheads="1"/>
          </p:cNvSpPr>
          <p:nvPr/>
        </p:nvSpPr>
        <p:spPr bwMode="auto">
          <a:xfrm>
            <a:off x="3767138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7" name="Oval 16"/>
          <p:cNvSpPr>
            <a:spLocks noChangeArrowheads="1"/>
          </p:cNvSpPr>
          <p:nvPr/>
        </p:nvSpPr>
        <p:spPr bwMode="auto">
          <a:xfrm>
            <a:off x="3767138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8" name="Oval 17"/>
          <p:cNvSpPr>
            <a:spLocks noChangeArrowheads="1"/>
          </p:cNvSpPr>
          <p:nvPr/>
        </p:nvSpPr>
        <p:spPr bwMode="auto">
          <a:xfrm>
            <a:off x="3767138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3767138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3767138" y="30416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3767138" y="19224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54" name="Oval 120"/>
          <p:cNvSpPr>
            <a:spLocks noChangeArrowheads="1"/>
          </p:cNvSpPr>
          <p:nvPr/>
        </p:nvSpPr>
        <p:spPr bwMode="auto">
          <a:xfrm>
            <a:off x="3767138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3" name="Oval 126"/>
          <p:cNvSpPr>
            <a:spLocks noChangeArrowheads="1"/>
          </p:cNvSpPr>
          <p:nvPr/>
        </p:nvSpPr>
        <p:spPr bwMode="auto">
          <a:xfrm>
            <a:off x="3767138" y="2762250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6" name="Oval 138"/>
          <p:cNvSpPr>
            <a:spLocks noChangeArrowheads="1"/>
          </p:cNvSpPr>
          <p:nvPr/>
        </p:nvSpPr>
        <p:spPr bwMode="auto">
          <a:xfrm>
            <a:off x="3767138" y="220186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7" name="Oval 146"/>
          <p:cNvSpPr>
            <a:spLocks noChangeArrowheads="1"/>
          </p:cNvSpPr>
          <p:nvPr/>
        </p:nvSpPr>
        <p:spPr bwMode="auto">
          <a:xfrm>
            <a:off x="3767138" y="500221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58" name="Oval 177"/>
          <p:cNvSpPr>
            <a:spLocks noChangeArrowheads="1"/>
          </p:cNvSpPr>
          <p:nvPr/>
        </p:nvSpPr>
        <p:spPr bwMode="auto">
          <a:xfrm>
            <a:off x="3767138" y="41624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7" name="Oval 208"/>
          <p:cNvSpPr>
            <a:spLocks noChangeArrowheads="1"/>
          </p:cNvSpPr>
          <p:nvPr/>
        </p:nvSpPr>
        <p:spPr bwMode="auto">
          <a:xfrm>
            <a:off x="3767138" y="36036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1749425" y="192246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1749425" y="472281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0" name="Oval 33"/>
          <p:cNvSpPr>
            <a:spLocks noChangeArrowheads="1"/>
          </p:cNvSpPr>
          <p:nvPr/>
        </p:nvSpPr>
        <p:spPr bwMode="auto">
          <a:xfrm>
            <a:off x="1749425" y="3881438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1751013" y="332263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1749425" y="41624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1751013" y="22018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66" name="Oval 129"/>
          <p:cNvSpPr>
            <a:spLocks noChangeArrowheads="1"/>
          </p:cNvSpPr>
          <p:nvPr/>
        </p:nvSpPr>
        <p:spPr bwMode="auto">
          <a:xfrm>
            <a:off x="1749425" y="304165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5" name="Oval 139"/>
          <p:cNvSpPr>
            <a:spLocks noChangeArrowheads="1"/>
          </p:cNvSpPr>
          <p:nvPr/>
        </p:nvSpPr>
        <p:spPr bwMode="auto">
          <a:xfrm>
            <a:off x="1749425" y="276225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8" name="Oval 190"/>
          <p:cNvSpPr>
            <a:spLocks noChangeArrowheads="1"/>
          </p:cNvSpPr>
          <p:nvPr/>
        </p:nvSpPr>
        <p:spPr bwMode="auto">
          <a:xfrm>
            <a:off x="1749425" y="4441825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69" name="Oval 191"/>
          <p:cNvSpPr>
            <a:spLocks noChangeArrowheads="1"/>
          </p:cNvSpPr>
          <p:nvPr/>
        </p:nvSpPr>
        <p:spPr bwMode="auto">
          <a:xfrm>
            <a:off x="1749425" y="248126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0" name="Oval 197"/>
          <p:cNvSpPr>
            <a:spLocks noChangeArrowheads="1"/>
          </p:cNvSpPr>
          <p:nvPr/>
        </p:nvSpPr>
        <p:spPr bwMode="auto">
          <a:xfrm>
            <a:off x="1749425" y="3602038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71" name="Oval 199"/>
          <p:cNvSpPr>
            <a:spLocks noChangeArrowheads="1"/>
          </p:cNvSpPr>
          <p:nvPr/>
        </p:nvSpPr>
        <p:spPr bwMode="auto">
          <a:xfrm>
            <a:off x="1749425" y="5283200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0" name="Oval 209"/>
          <p:cNvSpPr>
            <a:spLocks noChangeArrowheads="1"/>
          </p:cNvSpPr>
          <p:nvPr/>
        </p:nvSpPr>
        <p:spPr bwMode="auto">
          <a:xfrm>
            <a:off x="1751013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414338" y="50022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414338" y="38830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3" name="Oval 46"/>
          <p:cNvSpPr>
            <a:spLocks noChangeArrowheads="1"/>
          </p:cNvSpPr>
          <p:nvPr/>
        </p:nvSpPr>
        <p:spPr bwMode="auto">
          <a:xfrm>
            <a:off x="414338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414338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414338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414338" y="22018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7" name="Oval 71"/>
          <p:cNvSpPr>
            <a:spLocks noChangeArrowheads="1"/>
          </p:cNvSpPr>
          <p:nvPr/>
        </p:nvSpPr>
        <p:spPr bwMode="auto">
          <a:xfrm>
            <a:off x="414338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8" name="Oval 72"/>
          <p:cNvSpPr>
            <a:spLocks noChangeArrowheads="1"/>
          </p:cNvSpPr>
          <p:nvPr/>
        </p:nvSpPr>
        <p:spPr bwMode="auto">
          <a:xfrm>
            <a:off x="414338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415925" y="19224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82" name="Oval 148"/>
          <p:cNvSpPr>
            <a:spLocks noChangeArrowheads="1"/>
          </p:cNvSpPr>
          <p:nvPr/>
        </p:nvSpPr>
        <p:spPr bwMode="auto">
          <a:xfrm>
            <a:off x="414338" y="3603625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3" name="Oval 172"/>
          <p:cNvSpPr>
            <a:spLocks noChangeArrowheads="1"/>
          </p:cNvSpPr>
          <p:nvPr/>
        </p:nvSpPr>
        <p:spPr bwMode="auto">
          <a:xfrm>
            <a:off x="414338" y="276225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4" name="Oval 183"/>
          <p:cNvSpPr>
            <a:spLocks noChangeArrowheads="1"/>
          </p:cNvSpPr>
          <p:nvPr/>
        </p:nvSpPr>
        <p:spPr bwMode="auto">
          <a:xfrm>
            <a:off x="414338" y="4162425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85" name="Oval 212"/>
          <p:cNvSpPr>
            <a:spLocks noChangeArrowheads="1"/>
          </p:cNvSpPr>
          <p:nvPr/>
        </p:nvSpPr>
        <p:spPr bwMode="auto">
          <a:xfrm>
            <a:off x="414338" y="5283200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4" name="Oval 8"/>
          <p:cNvSpPr>
            <a:spLocks noChangeArrowheads="1"/>
          </p:cNvSpPr>
          <p:nvPr/>
        </p:nvSpPr>
        <p:spPr bwMode="auto">
          <a:xfrm>
            <a:off x="3103563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3103563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3101975" y="38830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3101975" y="500221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8" name="Oval 54"/>
          <p:cNvSpPr>
            <a:spLocks noChangeArrowheads="1"/>
          </p:cNvSpPr>
          <p:nvPr/>
        </p:nvSpPr>
        <p:spPr bwMode="auto">
          <a:xfrm>
            <a:off x="3103563" y="41624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3103563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892" name="Oval 128"/>
          <p:cNvSpPr>
            <a:spLocks noChangeArrowheads="1"/>
          </p:cNvSpPr>
          <p:nvPr/>
        </p:nvSpPr>
        <p:spPr bwMode="auto">
          <a:xfrm>
            <a:off x="3101975" y="33210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1" name="Oval 135"/>
          <p:cNvSpPr>
            <a:spLocks noChangeArrowheads="1"/>
          </p:cNvSpPr>
          <p:nvPr/>
        </p:nvSpPr>
        <p:spPr bwMode="auto">
          <a:xfrm>
            <a:off x="3103563" y="3603625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2" name="Oval 142"/>
          <p:cNvSpPr>
            <a:spLocks noChangeArrowheads="1"/>
          </p:cNvSpPr>
          <p:nvPr/>
        </p:nvSpPr>
        <p:spPr bwMode="auto">
          <a:xfrm>
            <a:off x="3101975" y="4722813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3" name="Oval 147"/>
          <p:cNvSpPr>
            <a:spLocks noChangeArrowheads="1"/>
          </p:cNvSpPr>
          <p:nvPr/>
        </p:nvSpPr>
        <p:spPr bwMode="auto">
          <a:xfrm>
            <a:off x="3101975" y="528320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4" name="Oval 176"/>
          <p:cNvSpPr>
            <a:spLocks noChangeArrowheads="1"/>
          </p:cNvSpPr>
          <p:nvPr/>
        </p:nvSpPr>
        <p:spPr bwMode="auto">
          <a:xfrm>
            <a:off x="3103563" y="276225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5" name="Oval 196"/>
          <p:cNvSpPr>
            <a:spLocks noChangeArrowheads="1"/>
          </p:cNvSpPr>
          <p:nvPr/>
        </p:nvSpPr>
        <p:spPr bwMode="auto">
          <a:xfrm>
            <a:off x="3103563" y="2201863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898" name="Oval 213"/>
          <p:cNvSpPr>
            <a:spLocks noChangeArrowheads="1"/>
          </p:cNvSpPr>
          <p:nvPr/>
        </p:nvSpPr>
        <p:spPr bwMode="auto">
          <a:xfrm>
            <a:off x="3101975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7" name="Oval 24"/>
          <p:cNvSpPr>
            <a:spLocks noChangeArrowheads="1"/>
          </p:cNvSpPr>
          <p:nvPr/>
        </p:nvSpPr>
        <p:spPr bwMode="auto">
          <a:xfrm>
            <a:off x="747713" y="388143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747713" y="360203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747713" y="27622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747713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747713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2" name="Oval 116"/>
          <p:cNvSpPr>
            <a:spLocks noChangeArrowheads="1"/>
          </p:cNvSpPr>
          <p:nvPr/>
        </p:nvSpPr>
        <p:spPr bwMode="auto">
          <a:xfrm>
            <a:off x="747713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3" name="Oval 117"/>
          <p:cNvSpPr>
            <a:spLocks noChangeArrowheads="1"/>
          </p:cNvSpPr>
          <p:nvPr/>
        </p:nvSpPr>
        <p:spPr bwMode="auto">
          <a:xfrm>
            <a:off x="747713" y="44418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06" name="Oval 123"/>
          <p:cNvSpPr>
            <a:spLocks noChangeArrowheads="1"/>
          </p:cNvSpPr>
          <p:nvPr/>
        </p:nvSpPr>
        <p:spPr bwMode="auto">
          <a:xfrm>
            <a:off x="747713" y="248126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5" name="Oval 145"/>
          <p:cNvSpPr>
            <a:spLocks noChangeArrowheads="1"/>
          </p:cNvSpPr>
          <p:nvPr/>
        </p:nvSpPr>
        <p:spPr bwMode="auto">
          <a:xfrm>
            <a:off x="747713" y="500221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6" name="Oval 161"/>
          <p:cNvSpPr>
            <a:spLocks noChangeArrowheads="1"/>
          </p:cNvSpPr>
          <p:nvPr/>
        </p:nvSpPr>
        <p:spPr bwMode="auto">
          <a:xfrm>
            <a:off x="747713" y="5283200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7" name="Oval 185"/>
          <p:cNvSpPr>
            <a:spLocks noChangeArrowheads="1"/>
          </p:cNvSpPr>
          <p:nvPr/>
        </p:nvSpPr>
        <p:spPr bwMode="auto">
          <a:xfrm>
            <a:off x="747713" y="220186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8" name="Oval 204"/>
          <p:cNvSpPr>
            <a:spLocks noChangeArrowheads="1"/>
          </p:cNvSpPr>
          <p:nvPr/>
        </p:nvSpPr>
        <p:spPr bwMode="auto">
          <a:xfrm>
            <a:off x="747713" y="3322638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9" name="Oval 214"/>
          <p:cNvSpPr>
            <a:spLocks noChangeArrowheads="1"/>
          </p:cNvSpPr>
          <p:nvPr/>
        </p:nvSpPr>
        <p:spPr bwMode="auto">
          <a:xfrm>
            <a:off x="747713" y="4162425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2436813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2436813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2436813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2436813" y="36036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2436813" y="41624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2436813" y="30416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6" name="Oval 163"/>
          <p:cNvSpPr>
            <a:spLocks noChangeArrowheads="1"/>
          </p:cNvSpPr>
          <p:nvPr/>
        </p:nvSpPr>
        <p:spPr bwMode="auto">
          <a:xfrm>
            <a:off x="2436813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19" name="Oval 164"/>
          <p:cNvSpPr>
            <a:spLocks noChangeArrowheads="1"/>
          </p:cNvSpPr>
          <p:nvPr/>
        </p:nvSpPr>
        <p:spPr bwMode="auto">
          <a:xfrm>
            <a:off x="2436813" y="2762250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8" name="Oval 166"/>
          <p:cNvSpPr>
            <a:spLocks noChangeArrowheads="1"/>
          </p:cNvSpPr>
          <p:nvPr/>
        </p:nvSpPr>
        <p:spPr bwMode="auto">
          <a:xfrm>
            <a:off x="2436813" y="3321050"/>
            <a:ext cx="185737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9" name="Oval 186"/>
          <p:cNvSpPr>
            <a:spLocks noChangeArrowheads="1"/>
          </p:cNvSpPr>
          <p:nvPr/>
        </p:nvSpPr>
        <p:spPr bwMode="auto">
          <a:xfrm>
            <a:off x="2436813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2" name="Oval 189"/>
          <p:cNvSpPr>
            <a:spLocks noChangeArrowheads="1"/>
          </p:cNvSpPr>
          <p:nvPr/>
        </p:nvSpPr>
        <p:spPr bwMode="auto">
          <a:xfrm>
            <a:off x="2436813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23" name="Oval 195"/>
          <p:cNvSpPr>
            <a:spLocks noChangeArrowheads="1"/>
          </p:cNvSpPr>
          <p:nvPr/>
        </p:nvSpPr>
        <p:spPr bwMode="auto">
          <a:xfrm>
            <a:off x="2436813" y="2201863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2" name="Oval 216"/>
          <p:cNvSpPr>
            <a:spLocks noChangeArrowheads="1"/>
          </p:cNvSpPr>
          <p:nvPr/>
        </p:nvSpPr>
        <p:spPr bwMode="auto">
          <a:xfrm>
            <a:off x="2436813" y="4722813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1414463" y="528320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4" name="Oval 32"/>
          <p:cNvSpPr>
            <a:spLocks noChangeArrowheads="1"/>
          </p:cNvSpPr>
          <p:nvPr/>
        </p:nvSpPr>
        <p:spPr bwMode="auto">
          <a:xfrm>
            <a:off x="1416050" y="30416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1416050" y="27622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6" name="Oval 81"/>
          <p:cNvSpPr>
            <a:spLocks noChangeArrowheads="1"/>
          </p:cNvSpPr>
          <p:nvPr/>
        </p:nvSpPr>
        <p:spPr bwMode="auto">
          <a:xfrm>
            <a:off x="1414463" y="36036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1416050" y="38830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8" name="Oval 122"/>
          <p:cNvSpPr>
            <a:spLocks noChangeArrowheads="1"/>
          </p:cNvSpPr>
          <p:nvPr/>
        </p:nvSpPr>
        <p:spPr bwMode="auto">
          <a:xfrm>
            <a:off x="1416050" y="2481263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9" name="Oval 125"/>
          <p:cNvSpPr>
            <a:spLocks noChangeArrowheads="1"/>
          </p:cNvSpPr>
          <p:nvPr/>
        </p:nvSpPr>
        <p:spPr bwMode="auto">
          <a:xfrm>
            <a:off x="1416050" y="33210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2" name="Oval 127"/>
          <p:cNvSpPr>
            <a:spLocks noChangeArrowheads="1"/>
          </p:cNvSpPr>
          <p:nvPr/>
        </p:nvSpPr>
        <p:spPr bwMode="auto">
          <a:xfrm>
            <a:off x="1414463" y="4722813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3" name="Oval 143"/>
          <p:cNvSpPr>
            <a:spLocks noChangeArrowheads="1"/>
          </p:cNvSpPr>
          <p:nvPr/>
        </p:nvSpPr>
        <p:spPr bwMode="auto">
          <a:xfrm>
            <a:off x="1416050" y="2201863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4" name="Oval 156"/>
          <p:cNvSpPr>
            <a:spLocks noChangeArrowheads="1"/>
          </p:cNvSpPr>
          <p:nvPr/>
        </p:nvSpPr>
        <p:spPr bwMode="auto">
          <a:xfrm>
            <a:off x="1414463" y="1922463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35" name="Oval 162"/>
          <p:cNvSpPr>
            <a:spLocks noChangeArrowheads="1"/>
          </p:cNvSpPr>
          <p:nvPr/>
        </p:nvSpPr>
        <p:spPr bwMode="auto">
          <a:xfrm>
            <a:off x="1414463" y="4162425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4" name="Oval 170"/>
          <p:cNvSpPr>
            <a:spLocks noChangeArrowheads="1"/>
          </p:cNvSpPr>
          <p:nvPr/>
        </p:nvSpPr>
        <p:spPr bwMode="auto">
          <a:xfrm>
            <a:off x="1416050" y="4443413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5" name="Oval 218"/>
          <p:cNvSpPr>
            <a:spLocks noChangeArrowheads="1"/>
          </p:cNvSpPr>
          <p:nvPr/>
        </p:nvSpPr>
        <p:spPr bwMode="auto">
          <a:xfrm>
            <a:off x="1416050" y="5002213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4432300" y="27622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7" name="Oval 14"/>
          <p:cNvSpPr>
            <a:spLocks noChangeArrowheads="1"/>
          </p:cNvSpPr>
          <p:nvPr/>
        </p:nvSpPr>
        <p:spPr bwMode="auto">
          <a:xfrm>
            <a:off x="4432300" y="2481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4432300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4432300" y="47228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4432300" y="38830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1" name="Oval 62"/>
          <p:cNvSpPr>
            <a:spLocks noChangeArrowheads="1"/>
          </p:cNvSpPr>
          <p:nvPr/>
        </p:nvSpPr>
        <p:spPr bwMode="auto">
          <a:xfrm>
            <a:off x="4432300" y="44434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4432300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4432300" y="3321050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3946" name="Oval 118"/>
          <p:cNvSpPr>
            <a:spLocks noChangeArrowheads="1"/>
          </p:cNvSpPr>
          <p:nvPr/>
        </p:nvSpPr>
        <p:spPr bwMode="auto">
          <a:xfrm>
            <a:off x="4432300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5" name="Oval 119"/>
          <p:cNvSpPr>
            <a:spLocks noChangeArrowheads="1"/>
          </p:cNvSpPr>
          <p:nvPr/>
        </p:nvSpPr>
        <p:spPr bwMode="auto">
          <a:xfrm>
            <a:off x="4432300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6" name="Oval 130"/>
          <p:cNvSpPr>
            <a:spLocks noChangeArrowheads="1"/>
          </p:cNvSpPr>
          <p:nvPr/>
        </p:nvSpPr>
        <p:spPr bwMode="auto">
          <a:xfrm>
            <a:off x="4432300" y="3041650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49" name="Oval 200"/>
          <p:cNvSpPr>
            <a:spLocks noChangeArrowheads="1"/>
          </p:cNvSpPr>
          <p:nvPr/>
        </p:nvSpPr>
        <p:spPr bwMode="auto">
          <a:xfrm>
            <a:off x="4432300" y="4162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0" name="Oval 215"/>
          <p:cNvSpPr>
            <a:spLocks noChangeArrowheads="1"/>
          </p:cNvSpPr>
          <p:nvPr/>
        </p:nvSpPr>
        <p:spPr bwMode="auto">
          <a:xfrm>
            <a:off x="4432300" y="3603625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9" name="Oval 22"/>
          <p:cNvSpPr>
            <a:spLocks noChangeArrowheads="1"/>
          </p:cNvSpPr>
          <p:nvPr/>
        </p:nvSpPr>
        <p:spPr bwMode="auto">
          <a:xfrm>
            <a:off x="2770188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0" name="Oval 36"/>
          <p:cNvSpPr>
            <a:spLocks noChangeArrowheads="1"/>
          </p:cNvSpPr>
          <p:nvPr/>
        </p:nvSpPr>
        <p:spPr bwMode="auto">
          <a:xfrm>
            <a:off x="2770188" y="24812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2770188" y="22018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2770188" y="27622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2770188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2770188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5" name="Oval 113"/>
          <p:cNvSpPr>
            <a:spLocks noChangeArrowheads="1"/>
          </p:cNvSpPr>
          <p:nvPr/>
        </p:nvSpPr>
        <p:spPr bwMode="auto">
          <a:xfrm>
            <a:off x="2770188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8" name="Oval 141"/>
          <p:cNvSpPr>
            <a:spLocks noChangeArrowheads="1"/>
          </p:cNvSpPr>
          <p:nvPr/>
        </p:nvSpPr>
        <p:spPr bwMode="auto">
          <a:xfrm>
            <a:off x="2770188" y="4162425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59" name="Oval 144"/>
          <p:cNvSpPr>
            <a:spLocks noChangeArrowheads="1"/>
          </p:cNvSpPr>
          <p:nvPr/>
        </p:nvSpPr>
        <p:spPr bwMode="auto">
          <a:xfrm>
            <a:off x="2770188" y="5002213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0" name="Oval 173"/>
          <p:cNvSpPr>
            <a:spLocks noChangeArrowheads="1"/>
          </p:cNvSpPr>
          <p:nvPr/>
        </p:nvSpPr>
        <p:spPr bwMode="auto">
          <a:xfrm>
            <a:off x="2770188" y="4722813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1" name="Oval 178"/>
          <p:cNvSpPr>
            <a:spLocks noChangeArrowheads="1"/>
          </p:cNvSpPr>
          <p:nvPr/>
        </p:nvSpPr>
        <p:spPr bwMode="auto">
          <a:xfrm>
            <a:off x="2770188" y="36036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0" name="Oval 193"/>
          <p:cNvSpPr>
            <a:spLocks noChangeArrowheads="1"/>
          </p:cNvSpPr>
          <p:nvPr/>
        </p:nvSpPr>
        <p:spPr bwMode="auto">
          <a:xfrm>
            <a:off x="2770188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1" name="Oval 219"/>
          <p:cNvSpPr>
            <a:spLocks noChangeArrowheads="1"/>
          </p:cNvSpPr>
          <p:nvPr/>
        </p:nvSpPr>
        <p:spPr bwMode="auto">
          <a:xfrm>
            <a:off x="2768600" y="3041650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2" name="Rectangle 471"/>
          <p:cNvSpPr>
            <a:spLocks noChangeArrowheads="1"/>
          </p:cNvSpPr>
          <p:nvPr/>
        </p:nvSpPr>
        <p:spPr bwMode="auto">
          <a:xfrm>
            <a:off x="366713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3" name="Rectangle 472"/>
          <p:cNvSpPr>
            <a:spLocks noChangeArrowheads="1"/>
          </p:cNvSpPr>
          <p:nvPr/>
        </p:nvSpPr>
        <p:spPr bwMode="auto">
          <a:xfrm>
            <a:off x="366713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4" name="Rectangle 473"/>
          <p:cNvSpPr>
            <a:spLocks noChangeArrowheads="1"/>
          </p:cNvSpPr>
          <p:nvPr/>
        </p:nvSpPr>
        <p:spPr bwMode="auto">
          <a:xfrm>
            <a:off x="366713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5" name="Rectangle 474"/>
          <p:cNvSpPr>
            <a:spLocks noChangeArrowheads="1"/>
          </p:cNvSpPr>
          <p:nvPr/>
        </p:nvSpPr>
        <p:spPr bwMode="auto">
          <a:xfrm>
            <a:off x="366713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3968" name="Rectangle 538"/>
          <p:cNvSpPr>
            <a:spLocks noChangeArrowheads="1"/>
          </p:cNvSpPr>
          <p:nvPr/>
        </p:nvSpPr>
        <p:spPr bwMode="auto">
          <a:xfrm>
            <a:off x="5427663" y="476250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69" name="Rectangle 539"/>
          <p:cNvSpPr>
            <a:spLocks noChangeArrowheads="1"/>
          </p:cNvSpPr>
          <p:nvPr/>
        </p:nvSpPr>
        <p:spPr bwMode="auto">
          <a:xfrm>
            <a:off x="5427663" y="43973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0" name="Rectangle 540"/>
          <p:cNvSpPr>
            <a:spLocks noChangeArrowheads="1"/>
          </p:cNvSpPr>
          <p:nvPr/>
        </p:nvSpPr>
        <p:spPr bwMode="auto">
          <a:xfrm>
            <a:off x="5427663" y="404177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1" name="Rectangle 541"/>
          <p:cNvSpPr>
            <a:spLocks noChangeArrowheads="1"/>
          </p:cNvSpPr>
          <p:nvPr/>
        </p:nvSpPr>
        <p:spPr bwMode="auto">
          <a:xfrm>
            <a:off x="5427663" y="3676650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2" name="Rectangle 542"/>
          <p:cNvSpPr>
            <a:spLocks noChangeArrowheads="1"/>
          </p:cNvSpPr>
          <p:nvPr/>
        </p:nvSpPr>
        <p:spPr bwMode="auto">
          <a:xfrm>
            <a:off x="5427663" y="3311525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3" name="Rectangle 543"/>
          <p:cNvSpPr>
            <a:spLocks noChangeArrowheads="1"/>
          </p:cNvSpPr>
          <p:nvPr/>
        </p:nvSpPr>
        <p:spPr bwMode="auto">
          <a:xfrm>
            <a:off x="5389563" y="2947988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33974" name="Line 550"/>
          <p:cNvSpPr>
            <a:spLocks noChangeShapeType="1"/>
          </p:cNvSpPr>
          <p:nvPr/>
        </p:nvSpPr>
        <p:spPr bwMode="auto">
          <a:xfrm>
            <a:off x="5610225" y="2763838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975" name="Text Box 553"/>
          <p:cNvSpPr txBox="1">
            <a:spLocks noChangeArrowheads="1"/>
          </p:cNvSpPr>
          <p:nvPr/>
        </p:nvSpPr>
        <p:spPr bwMode="auto">
          <a:xfrm rot="-5400000">
            <a:off x="3703638" y="32654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184" name="TextBox 1"/>
          <p:cNvSpPr txBox="1">
            <a:spLocks noChangeArrowheads="1"/>
          </p:cNvSpPr>
          <p:nvPr/>
        </p:nvSpPr>
        <p:spPr bwMode="auto">
          <a:xfrm>
            <a:off x="466725" y="1284288"/>
            <a:ext cx="2365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Pristine Community</a:t>
            </a:r>
          </a:p>
        </p:txBody>
      </p:sp>
      <p:sp>
        <p:nvSpPr>
          <p:cNvPr id="33977" name="TextBox 2"/>
          <p:cNvSpPr txBox="1">
            <a:spLocks noChangeArrowheads="1"/>
          </p:cNvSpPr>
          <p:nvPr/>
        </p:nvSpPr>
        <p:spPr bwMode="auto">
          <a:xfrm>
            <a:off x="4554538" y="6259513"/>
            <a:ext cx="4249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 Ecology Letters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460375" y="1271588"/>
            <a:ext cx="2581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Degraded Community</a:t>
            </a:r>
          </a:p>
        </p:txBody>
      </p:sp>
      <p:sp>
        <p:nvSpPr>
          <p:cNvPr id="33979" name="Line 530"/>
          <p:cNvSpPr>
            <a:spLocks noChangeShapeType="1"/>
          </p:cNvSpPr>
          <p:nvPr/>
        </p:nvSpPr>
        <p:spPr bwMode="auto">
          <a:xfrm rot="5400000" flipH="1" flipV="1">
            <a:off x="7060407" y="3482181"/>
            <a:ext cx="17462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" name="AutoShape 532"/>
          <p:cNvSpPr>
            <a:spLocks noChangeArrowheads="1"/>
          </p:cNvSpPr>
          <p:nvPr/>
        </p:nvSpPr>
        <p:spPr bwMode="auto">
          <a:xfrm>
            <a:off x="8261350" y="2930525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5" name="AutoShape 533"/>
          <p:cNvSpPr>
            <a:spLocks noChangeArrowheads="1"/>
          </p:cNvSpPr>
          <p:nvPr/>
        </p:nvSpPr>
        <p:spPr bwMode="auto">
          <a:xfrm>
            <a:off x="7043738" y="3041650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6" name="AutoShape 534"/>
          <p:cNvSpPr>
            <a:spLocks noChangeArrowheads="1"/>
          </p:cNvSpPr>
          <p:nvPr/>
        </p:nvSpPr>
        <p:spPr bwMode="auto">
          <a:xfrm>
            <a:off x="6292850" y="3308350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7" name="AutoShape 535"/>
          <p:cNvSpPr>
            <a:spLocks noChangeArrowheads="1"/>
          </p:cNvSpPr>
          <p:nvPr/>
        </p:nvSpPr>
        <p:spPr bwMode="auto">
          <a:xfrm>
            <a:off x="5816600" y="3797300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8" name="AutoShape 532"/>
          <p:cNvSpPr>
            <a:spLocks noChangeArrowheads="1"/>
          </p:cNvSpPr>
          <p:nvPr/>
        </p:nvSpPr>
        <p:spPr bwMode="auto">
          <a:xfrm>
            <a:off x="8274050" y="3024188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9" name="AutoShape 533"/>
          <p:cNvSpPr>
            <a:spLocks noChangeArrowheads="1"/>
          </p:cNvSpPr>
          <p:nvPr/>
        </p:nvSpPr>
        <p:spPr bwMode="auto">
          <a:xfrm>
            <a:off x="7070725" y="3233738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0" name="AutoShape 534"/>
          <p:cNvSpPr>
            <a:spLocks noChangeArrowheads="1"/>
          </p:cNvSpPr>
          <p:nvPr/>
        </p:nvSpPr>
        <p:spPr bwMode="auto">
          <a:xfrm>
            <a:off x="6307138" y="3611563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1" name="AutoShape 535"/>
          <p:cNvSpPr>
            <a:spLocks noChangeArrowheads="1"/>
          </p:cNvSpPr>
          <p:nvPr/>
        </p:nvSpPr>
        <p:spPr bwMode="auto">
          <a:xfrm>
            <a:off x="5845175" y="4187825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204" name="Left Brace 203"/>
          <p:cNvSpPr/>
          <p:nvPr/>
        </p:nvSpPr>
        <p:spPr>
          <a:xfrm>
            <a:off x="5738813" y="3889375"/>
            <a:ext cx="46037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5" name="TextBox 204"/>
          <p:cNvSpPr txBox="1">
            <a:spLocks noChangeArrowheads="1"/>
          </p:cNvSpPr>
          <p:nvPr/>
        </p:nvSpPr>
        <p:spPr bwMode="auto">
          <a:xfrm>
            <a:off x="5916613" y="2124075"/>
            <a:ext cx="1398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206" name="Straight Arrow Connector 205"/>
          <p:cNvCxnSpPr/>
          <p:nvPr/>
        </p:nvCxnSpPr>
        <p:spPr>
          <a:xfrm flipH="1">
            <a:off x="5738813" y="2455863"/>
            <a:ext cx="554037" cy="1327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>
            <a:off x="8428038" y="2381250"/>
            <a:ext cx="131762" cy="382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Right Brace 207"/>
          <p:cNvSpPr/>
          <p:nvPr/>
        </p:nvSpPr>
        <p:spPr>
          <a:xfrm>
            <a:off x="8413750" y="2849563"/>
            <a:ext cx="185738" cy="28416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7605713" y="1919288"/>
            <a:ext cx="1411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33994" name="TextBox 1"/>
          <p:cNvSpPr txBox="1">
            <a:spLocks noChangeArrowheads="1"/>
          </p:cNvSpPr>
          <p:nvPr/>
        </p:nvSpPr>
        <p:spPr bwMode="auto">
          <a:xfrm>
            <a:off x="5505450" y="5110163"/>
            <a:ext cx="3209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0	30	60	90	120	150	180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57850" y="3071813"/>
            <a:ext cx="2705100" cy="1549400"/>
          </a:xfrm>
          <a:custGeom>
            <a:avLst/>
            <a:gdLst>
              <a:gd name="connsiteX0" fmla="*/ 0 w 2706624"/>
              <a:gd name="connsiteY0" fmla="*/ 1548384 h 1548384"/>
              <a:gd name="connsiteX1" fmla="*/ 292608 w 2706624"/>
              <a:gd name="connsiteY1" fmla="*/ 1072896 h 1548384"/>
              <a:gd name="connsiteX2" fmla="*/ 755904 w 2706624"/>
              <a:gd name="connsiteY2" fmla="*/ 512064 h 1548384"/>
              <a:gd name="connsiteX3" fmla="*/ 1536192 w 2706624"/>
              <a:gd name="connsiteY3" fmla="*/ 182880 h 1548384"/>
              <a:gd name="connsiteX4" fmla="*/ 2706624 w 2706624"/>
              <a:gd name="connsiteY4" fmla="*/ 0 h 154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548384">
                <a:moveTo>
                  <a:pt x="0" y="1548384"/>
                </a:moveTo>
                <a:cubicBezTo>
                  <a:pt x="83312" y="1397000"/>
                  <a:pt x="166624" y="1245616"/>
                  <a:pt x="292608" y="1072896"/>
                </a:cubicBezTo>
                <a:cubicBezTo>
                  <a:pt x="418592" y="900176"/>
                  <a:pt x="548640" y="660400"/>
                  <a:pt x="755904" y="512064"/>
                </a:cubicBezTo>
                <a:cubicBezTo>
                  <a:pt x="963168" y="363728"/>
                  <a:pt x="1211072" y="268224"/>
                  <a:pt x="1536192" y="182880"/>
                </a:cubicBezTo>
                <a:cubicBezTo>
                  <a:pt x="1861312" y="97536"/>
                  <a:pt x="2283968" y="48768"/>
                  <a:pt x="2706624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645150" y="3017838"/>
            <a:ext cx="2706688" cy="1116012"/>
          </a:xfrm>
          <a:custGeom>
            <a:avLst/>
            <a:gdLst>
              <a:gd name="connsiteX0" fmla="*/ 0 w 2706624"/>
              <a:gd name="connsiteY0" fmla="*/ 1170432 h 1170432"/>
              <a:gd name="connsiteX1" fmla="*/ 207264 w 2706624"/>
              <a:gd name="connsiteY1" fmla="*/ 877824 h 1170432"/>
              <a:gd name="connsiteX2" fmla="*/ 743712 w 2706624"/>
              <a:gd name="connsiteY2" fmla="*/ 280416 h 1170432"/>
              <a:gd name="connsiteX3" fmla="*/ 1536192 w 2706624"/>
              <a:gd name="connsiteY3" fmla="*/ 73152 h 1170432"/>
              <a:gd name="connsiteX4" fmla="*/ 2706624 w 2706624"/>
              <a:gd name="connsiteY4" fmla="*/ 0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1170432">
                <a:moveTo>
                  <a:pt x="0" y="1170432"/>
                </a:moveTo>
                <a:cubicBezTo>
                  <a:pt x="41656" y="1098296"/>
                  <a:pt x="83312" y="1026160"/>
                  <a:pt x="207264" y="877824"/>
                </a:cubicBezTo>
                <a:cubicBezTo>
                  <a:pt x="331216" y="729488"/>
                  <a:pt x="522224" y="414528"/>
                  <a:pt x="743712" y="280416"/>
                </a:cubicBezTo>
                <a:cubicBezTo>
                  <a:pt x="965200" y="146304"/>
                  <a:pt x="1209040" y="119888"/>
                  <a:pt x="1536192" y="73152"/>
                </a:cubicBezTo>
                <a:cubicBezTo>
                  <a:pt x="1863344" y="26416"/>
                  <a:pt x="2284984" y="13208"/>
                  <a:pt x="270662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3997" name="Text Box 553"/>
          <p:cNvSpPr txBox="1">
            <a:spLocks noChangeArrowheads="1"/>
          </p:cNvSpPr>
          <p:nvPr/>
        </p:nvSpPr>
        <p:spPr bwMode="auto">
          <a:xfrm>
            <a:off x="6073775" y="537368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</p:spTree>
    <p:extLst>
      <p:ext uri="{BB962C8B-B14F-4D97-AF65-F5344CB8AC3E}">
        <p14:creationId xmlns:p14="http://schemas.microsoft.com/office/powerpoint/2010/main" val="141354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3" grpId="0" animBg="1"/>
      <p:bldP spid="18" grpId="0" animBg="1"/>
      <p:bldP spid="19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 animBg="1"/>
      <p:bldP spid="42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9" grpId="0" animBg="1"/>
      <p:bldP spid="61" grpId="0" animBg="1"/>
      <p:bldP spid="63" grpId="0" animBg="1"/>
      <p:bldP spid="67" grpId="0" animBg="1"/>
      <p:bldP spid="68" grpId="0" animBg="1"/>
      <p:bldP spid="70" grpId="0" animBg="1"/>
      <p:bldP spid="73" grpId="0" animBg="1"/>
      <p:bldP spid="75" grpId="0" animBg="1"/>
      <p:bldP spid="80" grpId="0" animBg="1"/>
      <p:bldP spid="81" grpId="0" animBg="1"/>
      <p:bldP spid="82" grpId="0" animBg="1"/>
      <p:bldP spid="84" grpId="0" animBg="1"/>
      <p:bldP spid="87" grpId="0" animBg="1"/>
      <p:bldP spid="88" grpId="0" animBg="1"/>
      <p:bldP spid="98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9" grpId="0" animBg="1"/>
      <p:bldP spid="112" grpId="0" animBg="1"/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8" grpId="0" animBg="1"/>
      <p:bldP spid="129" grpId="0" animBg="1"/>
      <p:bldP spid="132" grpId="0" animBg="1"/>
      <p:bldP spid="133" grpId="0" animBg="1"/>
      <p:bldP spid="134" grpId="0" animBg="1"/>
      <p:bldP spid="137" grpId="0" animBg="1"/>
      <p:bldP spid="138" grpId="0" animBg="1"/>
      <p:bldP spid="139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3" grpId="0" animBg="1"/>
      <p:bldP spid="155" grpId="0" animBg="1"/>
      <p:bldP spid="156" grpId="0" animBg="1"/>
      <p:bldP spid="159" grpId="0" animBg="1"/>
      <p:bldP spid="160" grpId="0" animBg="1"/>
      <p:bldP spid="163" grpId="0" animBg="1"/>
      <p:bldP spid="164" grpId="0" animBg="1"/>
      <p:bldP spid="165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84" grpId="0"/>
      <p:bldP spid="186" grpId="0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4" grpId="0" animBg="1"/>
      <p:bldP spid="205" grpId="0"/>
      <p:bldP spid="208" grpId="0" animBg="1"/>
      <p:bldP spid="20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2"/>
          <p:cNvGrpSpPr>
            <a:grpSpLocks/>
          </p:cNvGrpSpPr>
          <p:nvPr/>
        </p:nvGrpSpPr>
        <p:grpSpPr bwMode="auto">
          <a:xfrm>
            <a:off x="4300538" y="720725"/>
            <a:ext cx="4583112" cy="2794000"/>
            <a:chOff x="2587" y="1407"/>
            <a:chExt cx="3220" cy="1957"/>
          </a:xfrm>
        </p:grpSpPr>
        <p:pic>
          <p:nvPicPr>
            <p:cNvPr id="35909" name="Picture 3" descr="IMG_4140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5" y="1407"/>
              <a:ext cx="2822" cy="1957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910" name="AutoShape 8"/>
            <p:cNvCxnSpPr>
              <a:cxnSpLocks noChangeShapeType="1"/>
              <a:stCxn id="20482" idx="3"/>
              <a:endCxn id="35909" idx="1"/>
            </p:cNvCxnSpPr>
            <p:nvPr/>
          </p:nvCxnSpPr>
          <p:spPr bwMode="auto">
            <a:xfrm>
              <a:off x="2587" y="2329"/>
              <a:ext cx="398" cy="56"/>
            </a:xfrm>
            <a:prstGeom prst="straightConnector1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 type="diamond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487" name="Group 10"/>
          <p:cNvGrpSpPr>
            <a:grpSpLocks/>
          </p:cNvGrpSpPr>
          <p:nvPr/>
        </p:nvGrpSpPr>
        <p:grpSpPr bwMode="auto">
          <a:xfrm>
            <a:off x="6064250" y="2905125"/>
            <a:ext cx="2951163" cy="3465513"/>
            <a:chOff x="3067" y="1240"/>
            <a:chExt cx="2264" cy="2601"/>
          </a:xfrm>
        </p:grpSpPr>
        <p:pic>
          <p:nvPicPr>
            <p:cNvPr id="35907" name="Picture 11" descr="IMG_108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" y="1240"/>
              <a:ext cx="2264" cy="2211"/>
            </a:xfrm>
            <a:prstGeom prst="rect">
              <a:avLst/>
            </a:prstGeom>
            <a:noFill/>
            <a:ln w="9525">
              <a:solidFill>
                <a:srgbClr val="1C1C1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908" name="Text Box 8"/>
            <p:cNvSpPr txBox="1">
              <a:spLocks noChangeArrowheads="1"/>
            </p:cNvSpPr>
            <p:nvPr/>
          </p:nvSpPr>
          <p:spPr bwMode="auto">
            <a:xfrm>
              <a:off x="3599" y="3494"/>
              <a:ext cx="1200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solidFill>
                  <a:srgbClr val="1C1C1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482" name="Picture 1" descr="IMG_414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800" y="749300"/>
            <a:ext cx="3868738" cy="2700338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8" descr="IMG_107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200" y="3100388"/>
            <a:ext cx="2960688" cy="2884487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084388" y="1136650"/>
            <a:ext cx="4743450" cy="3814763"/>
            <a:chOff x="1434923" y="606333"/>
            <a:chExt cx="5817040" cy="5190875"/>
          </a:xfrm>
        </p:grpSpPr>
        <p:sp>
          <p:nvSpPr>
            <p:cNvPr id="35854" name="Rectangle 4"/>
            <p:cNvSpPr>
              <a:spLocks noChangeArrowheads="1"/>
            </p:cNvSpPr>
            <p:nvPr/>
          </p:nvSpPr>
          <p:spPr bwMode="auto">
            <a:xfrm>
              <a:off x="2496244" y="606333"/>
              <a:ext cx="4718212" cy="4331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5" name="Freeform 5"/>
            <p:cNvSpPr>
              <a:spLocks/>
            </p:cNvSpPr>
            <p:nvPr/>
          </p:nvSpPr>
          <p:spPr bwMode="auto">
            <a:xfrm>
              <a:off x="2452810" y="775708"/>
              <a:ext cx="4730057" cy="4344504"/>
            </a:xfrm>
            <a:custGeom>
              <a:avLst/>
              <a:gdLst>
                <a:gd name="T0" fmla="*/ 0 w 5760"/>
                <a:gd name="T1" fmla="*/ 2147483646 h 5759"/>
                <a:gd name="T2" fmla="*/ 0 w 5760"/>
                <a:gd name="T3" fmla="*/ 0 h 5759"/>
                <a:gd name="T4" fmla="*/ 0 w 5760"/>
                <a:gd name="T5" fmla="*/ 0 h 5759"/>
                <a:gd name="T6" fmla="*/ 2147483646 w 5760"/>
                <a:gd name="T7" fmla="*/ 0 h 5759"/>
                <a:gd name="T8" fmla="*/ 2147483646 w 5760"/>
                <a:gd name="T9" fmla="*/ 0 h 5759"/>
                <a:gd name="T10" fmla="*/ 2147483646 w 5760"/>
                <a:gd name="T11" fmla="*/ 2147483646 h 5759"/>
                <a:gd name="T12" fmla="*/ 2147483646 w 5760"/>
                <a:gd name="T13" fmla="*/ 2147483646 h 5759"/>
                <a:gd name="T14" fmla="*/ 0 w 5760"/>
                <a:gd name="T15" fmla="*/ 2147483646 h 57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60" h="5759">
                  <a:moveTo>
                    <a:pt x="0" y="5759"/>
                  </a:moveTo>
                  <a:lnTo>
                    <a:pt x="0" y="0"/>
                  </a:lnTo>
                  <a:lnTo>
                    <a:pt x="5760" y="0"/>
                  </a:lnTo>
                  <a:lnTo>
                    <a:pt x="5760" y="5759"/>
                  </a:lnTo>
                  <a:lnTo>
                    <a:pt x="0" y="57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6" name="Line 1510"/>
            <p:cNvSpPr>
              <a:spLocks noChangeShapeType="1"/>
            </p:cNvSpPr>
            <p:nvPr/>
          </p:nvSpPr>
          <p:spPr bwMode="auto">
            <a:xfrm>
              <a:off x="2452810" y="5120212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7" name="Rectangle 7"/>
            <p:cNvSpPr>
              <a:spLocks noChangeArrowheads="1"/>
            </p:cNvSpPr>
            <p:nvPr/>
          </p:nvSpPr>
          <p:spPr bwMode="auto">
            <a:xfrm>
              <a:off x="2387664" y="5135076"/>
              <a:ext cx="144112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58" name="Line 1513"/>
            <p:cNvSpPr>
              <a:spLocks noChangeShapeType="1"/>
            </p:cNvSpPr>
            <p:nvPr/>
          </p:nvSpPr>
          <p:spPr bwMode="auto">
            <a:xfrm>
              <a:off x="4028180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Rectangle 9"/>
            <p:cNvSpPr>
              <a:spLocks noChangeArrowheads="1"/>
            </p:cNvSpPr>
            <p:nvPr/>
          </p:nvSpPr>
          <p:spPr bwMode="auto">
            <a:xfrm>
              <a:off x="3963033" y="5135076"/>
              <a:ext cx="144112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0" name="Line 1515"/>
            <p:cNvSpPr>
              <a:spLocks noChangeShapeType="1"/>
            </p:cNvSpPr>
            <p:nvPr/>
          </p:nvSpPr>
          <p:spPr bwMode="auto">
            <a:xfrm>
              <a:off x="5607498" y="4990684"/>
              <a:ext cx="0" cy="12952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Rectangle 11"/>
            <p:cNvSpPr>
              <a:spLocks noChangeArrowheads="1"/>
            </p:cNvSpPr>
            <p:nvPr/>
          </p:nvSpPr>
          <p:spPr bwMode="auto">
            <a:xfrm>
              <a:off x="5546300" y="5135076"/>
              <a:ext cx="144112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2" name="Rectangle 12"/>
            <p:cNvSpPr>
              <a:spLocks noChangeArrowheads="1"/>
            </p:cNvSpPr>
            <p:nvPr/>
          </p:nvSpPr>
          <p:spPr bwMode="auto">
            <a:xfrm>
              <a:off x="7107850" y="5135076"/>
              <a:ext cx="144113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3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3" name="Line 1518"/>
            <p:cNvSpPr>
              <a:spLocks noChangeShapeType="1"/>
            </p:cNvSpPr>
            <p:nvPr/>
          </p:nvSpPr>
          <p:spPr bwMode="auto">
            <a:xfrm flipV="1">
              <a:off x="243701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4" name="Line 1519"/>
            <p:cNvSpPr>
              <a:spLocks noChangeShapeType="1"/>
            </p:cNvSpPr>
            <p:nvPr/>
          </p:nvSpPr>
          <p:spPr bwMode="auto">
            <a:xfrm flipH="1">
              <a:off x="2452810" y="5120212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5" name="Rectangle 15"/>
            <p:cNvSpPr>
              <a:spLocks noChangeArrowheads="1"/>
            </p:cNvSpPr>
            <p:nvPr/>
          </p:nvSpPr>
          <p:spPr bwMode="auto">
            <a:xfrm>
              <a:off x="1996783" y="4965203"/>
              <a:ext cx="359295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0.5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6" name="Line 1521"/>
            <p:cNvSpPr>
              <a:spLocks noChangeShapeType="1"/>
            </p:cNvSpPr>
            <p:nvPr/>
          </p:nvSpPr>
          <p:spPr bwMode="auto">
            <a:xfrm flipH="1">
              <a:off x="2452810" y="3667798"/>
              <a:ext cx="142139" cy="0"/>
            </a:xfrm>
            <a:prstGeom prst="line">
              <a:avLst/>
            </a:prstGeom>
            <a:noFill/>
            <a:ln w="28575">
              <a:solidFill>
                <a:srgbClr val="1C1C1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7" name="Rectangle 17"/>
            <p:cNvSpPr>
              <a:spLocks noChangeArrowheads="1"/>
            </p:cNvSpPr>
            <p:nvPr/>
          </p:nvSpPr>
          <p:spPr bwMode="auto">
            <a:xfrm>
              <a:off x="1996783" y="3519159"/>
              <a:ext cx="359295" cy="36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68" name="Line 1523"/>
            <p:cNvSpPr>
              <a:spLocks noChangeShapeType="1"/>
            </p:cNvSpPr>
            <p:nvPr/>
          </p:nvSpPr>
          <p:spPr bwMode="auto">
            <a:xfrm flipH="1">
              <a:off x="2452810" y="2223876"/>
              <a:ext cx="14213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Rectangle 19"/>
            <p:cNvSpPr>
              <a:spLocks noChangeArrowheads="1"/>
            </p:cNvSpPr>
            <p:nvPr/>
          </p:nvSpPr>
          <p:spPr bwMode="auto">
            <a:xfrm>
              <a:off x="1996783" y="2068867"/>
              <a:ext cx="359295" cy="3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1.5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0" name="Line 1525"/>
            <p:cNvSpPr>
              <a:spLocks noChangeShapeType="1"/>
            </p:cNvSpPr>
            <p:nvPr/>
          </p:nvSpPr>
          <p:spPr bwMode="auto">
            <a:xfrm flipH="1">
              <a:off x="2452810" y="775708"/>
              <a:ext cx="14213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Rectangle 21"/>
            <p:cNvSpPr>
              <a:spLocks noChangeArrowheads="1"/>
            </p:cNvSpPr>
            <p:nvPr/>
          </p:nvSpPr>
          <p:spPr bwMode="auto">
            <a:xfrm>
              <a:off x="1996783" y="627069"/>
              <a:ext cx="359295" cy="36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</a:rPr>
                <a:t>2.0</a:t>
              </a:r>
              <a:endParaRPr lang="en-US" altLang="en-US" sz="18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72" name="Line 1527"/>
            <p:cNvSpPr>
              <a:spLocks noChangeShapeType="1"/>
            </p:cNvSpPr>
            <p:nvPr/>
          </p:nvSpPr>
          <p:spPr bwMode="auto">
            <a:xfrm flipV="1">
              <a:off x="7182867" y="775708"/>
              <a:ext cx="0" cy="434450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1529"/>
            <p:cNvSpPr>
              <a:spLocks noChangeShapeType="1"/>
            </p:cNvSpPr>
            <p:nvPr/>
          </p:nvSpPr>
          <p:spPr bwMode="auto">
            <a:xfrm>
              <a:off x="2452810" y="775708"/>
              <a:ext cx="473005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Arc 1534"/>
            <p:cNvSpPr>
              <a:spLocks/>
            </p:cNvSpPr>
            <p:nvPr/>
          </p:nvSpPr>
          <p:spPr bwMode="auto">
            <a:xfrm>
              <a:off x="3556359" y="4542644"/>
              <a:ext cx="0" cy="46715"/>
            </a:xfrm>
            <a:custGeom>
              <a:avLst/>
              <a:gdLst>
                <a:gd name="T0" fmla="*/ 0 w 914"/>
                <a:gd name="T1" fmla="*/ 2147483646 h 21600"/>
                <a:gd name="T2" fmla="*/ 0 w 914"/>
                <a:gd name="T3" fmla="*/ 2147483646 h 21600"/>
                <a:gd name="T4" fmla="*/ 0 w 91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14" h="21600" fill="none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</a:path>
                <a:path w="914" h="21600" stroke="0" extrusionOk="0">
                  <a:moveTo>
                    <a:pt x="914" y="21595"/>
                  </a:moveTo>
                  <a:cubicBezTo>
                    <a:pt x="761" y="21598"/>
                    <a:pt x="609" y="21599"/>
                    <a:pt x="457" y="21600"/>
                  </a:cubicBezTo>
                  <a:cubicBezTo>
                    <a:pt x="304" y="21600"/>
                    <a:pt x="152" y="21598"/>
                    <a:pt x="-1" y="21595"/>
                  </a:cubicBezTo>
                  <a:lnTo>
                    <a:pt x="457" y="0"/>
                  </a:lnTo>
                  <a:lnTo>
                    <a:pt x="914" y="21595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Arc 1536"/>
            <p:cNvSpPr>
              <a:spLocks/>
            </p:cNvSpPr>
            <p:nvPr/>
          </p:nvSpPr>
          <p:spPr bwMode="auto">
            <a:xfrm>
              <a:off x="4655959" y="3389630"/>
              <a:ext cx="0" cy="44592"/>
            </a:xfrm>
            <a:custGeom>
              <a:avLst/>
              <a:gdLst>
                <a:gd name="T0" fmla="*/ 0 w 1271"/>
                <a:gd name="T1" fmla="*/ 2147483646 h 21600"/>
                <a:gd name="T2" fmla="*/ 0 w 1271"/>
                <a:gd name="T3" fmla="*/ 2147483646 h 21600"/>
                <a:gd name="T4" fmla="*/ 0 w 127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71" h="21600" fill="none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</a:path>
                <a:path w="1271" h="21600" stroke="0" extrusionOk="0">
                  <a:moveTo>
                    <a:pt x="1271" y="21591"/>
                  </a:moveTo>
                  <a:cubicBezTo>
                    <a:pt x="1063" y="21597"/>
                    <a:pt x="856" y="21599"/>
                    <a:pt x="649" y="21600"/>
                  </a:cubicBezTo>
                  <a:cubicBezTo>
                    <a:pt x="432" y="21600"/>
                    <a:pt x="216" y="21596"/>
                    <a:pt x="-1" y="21590"/>
                  </a:cubicBezTo>
                  <a:lnTo>
                    <a:pt x="649" y="0"/>
                  </a:lnTo>
                  <a:lnTo>
                    <a:pt x="1271" y="215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Arc 1538"/>
            <p:cNvSpPr>
              <a:spLocks/>
            </p:cNvSpPr>
            <p:nvPr/>
          </p:nvSpPr>
          <p:spPr bwMode="auto">
            <a:xfrm>
              <a:off x="5599601" y="2355528"/>
              <a:ext cx="7897" cy="40344"/>
            </a:xfrm>
            <a:custGeom>
              <a:avLst/>
              <a:gdLst>
                <a:gd name="T0" fmla="*/ 2147483646 w 1962"/>
                <a:gd name="T1" fmla="*/ 2147483646 h 21600"/>
                <a:gd name="T2" fmla="*/ 0 w 1962"/>
                <a:gd name="T3" fmla="*/ 2147483646 h 21600"/>
                <a:gd name="T4" fmla="*/ 2147483646 w 196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2" h="21600" fill="none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</a:path>
                <a:path w="1962" h="21600" stroke="0" extrusionOk="0">
                  <a:moveTo>
                    <a:pt x="1961" y="21577"/>
                  </a:moveTo>
                  <a:cubicBezTo>
                    <a:pt x="1635" y="21592"/>
                    <a:pt x="1308" y="21599"/>
                    <a:pt x="981" y="21600"/>
                  </a:cubicBezTo>
                  <a:cubicBezTo>
                    <a:pt x="653" y="21600"/>
                    <a:pt x="326" y="21592"/>
                    <a:pt x="0" y="21577"/>
                  </a:cubicBezTo>
                  <a:lnTo>
                    <a:pt x="981" y="0"/>
                  </a:lnTo>
                  <a:lnTo>
                    <a:pt x="1961" y="21577"/>
                  </a:lnTo>
                  <a:close/>
                </a:path>
              </a:pathLst>
            </a:custGeom>
            <a:noFill/>
            <a:ln w="317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Arc 1540"/>
            <p:cNvSpPr>
              <a:spLocks/>
            </p:cNvSpPr>
            <p:nvPr/>
          </p:nvSpPr>
          <p:spPr bwMode="auto">
            <a:xfrm>
              <a:off x="6703150" y="1421226"/>
              <a:ext cx="13818" cy="38221"/>
            </a:xfrm>
            <a:custGeom>
              <a:avLst/>
              <a:gdLst>
                <a:gd name="T0" fmla="*/ 2147483646 w 3835"/>
                <a:gd name="T1" fmla="*/ 2147483646 h 21600"/>
                <a:gd name="T2" fmla="*/ 0 w 3835"/>
                <a:gd name="T3" fmla="*/ 2147483646 h 21600"/>
                <a:gd name="T4" fmla="*/ 2147483646 w 383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35" h="21600" fill="none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</a:path>
                <a:path w="3835" h="21600" stroke="0" extrusionOk="0">
                  <a:moveTo>
                    <a:pt x="3835" y="21518"/>
                  </a:moveTo>
                  <a:cubicBezTo>
                    <a:pt x="3210" y="21572"/>
                    <a:pt x="2584" y="21599"/>
                    <a:pt x="1958" y="21600"/>
                  </a:cubicBezTo>
                  <a:cubicBezTo>
                    <a:pt x="1304" y="21600"/>
                    <a:pt x="650" y="21570"/>
                    <a:pt x="-1" y="21511"/>
                  </a:cubicBezTo>
                  <a:lnTo>
                    <a:pt x="1958" y="0"/>
                  </a:lnTo>
                  <a:lnTo>
                    <a:pt x="3835" y="21518"/>
                  </a:lnTo>
                  <a:close/>
                </a:path>
              </a:pathLst>
            </a:custGeom>
            <a:noFill/>
            <a:ln w="127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333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78" name="Group 28"/>
            <p:cNvGrpSpPr>
              <a:grpSpLocks/>
            </p:cNvGrpSpPr>
            <p:nvPr/>
          </p:nvGrpSpPr>
          <p:grpSpPr bwMode="auto">
            <a:xfrm>
              <a:off x="2405433" y="1060247"/>
              <a:ext cx="4777440" cy="4059968"/>
              <a:chOff x="1846" y="1229"/>
              <a:chExt cx="2420" cy="1912"/>
            </a:xfrm>
          </p:grpSpPr>
          <p:sp>
            <p:nvSpPr>
              <p:cNvPr id="35901" name="Arc 1533"/>
              <p:cNvSpPr>
                <a:spLocks/>
              </p:cNvSpPr>
              <p:nvPr/>
            </p:nvSpPr>
            <p:spPr bwMode="auto">
              <a:xfrm>
                <a:off x="1846" y="3059"/>
                <a:ext cx="46" cy="42"/>
              </a:xfrm>
              <a:custGeom>
                <a:avLst/>
                <a:gdLst>
                  <a:gd name="T0" fmla="*/ 0 w 43200"/>
                  <a:gd name="T1" fmla="*/ 0 h 43196"/>
                  <a:gd name="T2" fmla="*/ 0 w 43200"/>
                  <a:gd name="T3" fmla="*/ 0 h 43196"/>
                  <a:gd name="T4" fmla="*/ 0 w 43200"/>
                  <a:gd name="T5" fmla="*/ 0 h 431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6" fill="none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</a:path>
                  <a:path w="43200" h="43196" stroke="0" extrusionOk="0">
                    <a:moveTo>
                      <a:pt x="21187" y="43196"/>
                    </a:moveTo>
                    <a:cubicBezTo>
                      <a:pt x="9421" y="42971"/>
                      <a:pt x="0" y="33368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68"/>
                      <a:pt x="33778" y="42971"/>
                      <a:pt x="22012" y="43196"/>
                    </a:cubicBezTo>
                    <a:lnTo>
                      <a:pt x="21600" y="21600"/>
                    </a:lnTo>
                    <a:lnTo>
                      <a:pt x="21187" y="43196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2" name="Arc 1535"/>
              <p:cNvSpPr>
                <a:spLocks/>
              </p:cNvSpPr>
              <p:nvPr/>
            </p:nvSpPr>
            <p:spPr bwMode="auto">
              <a:xfrm>
                <a:off x="2405" y="2849"/>
                <a:ext cx="50" cy="42"/>
              </a:xfrm>
              <a:custGeom>
                <a:avLst/>
                <a:gdLst>
                  <a:gd name="T0" fmla="*/ 0 w 43200"/>
                  <a:gd name="T1" fmla="*/ 0 h 43195"/>
                  <a:gd name="T2" fmla="*/ 0 w 43200"/>
                  <a:gd name="T3" fmla="*/ 0 h 43195"/>
                  <a:gd name="T4" fmla="*/ 0 w 43200"/>
                  <a:gd name="T5" fmla="*/ 0 h 4319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5" fill="none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</a:path>
                  <a:path w="43200" h="43195" stroke="0" extrusionOk="0">
                    <a:moveTo>
                      <a:pt x="21142" y="43195"/>
                    </a:moveTo>
                    <a:cubicBezTo>
                      <a:pt x="9394" y="42946"/>
                      <a:pt x="0" y="33351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351"/>
                      <a:pt x="33805" y="42946"/>
                      <a:pt x="22057" y="43195"/>
                    </a:cubicBezTo>
                    <a:lnTo>
                      <a:pt x="21600" y="21600"/>
                    </a:lnTo>
                    <a:lnTo>
                      <a:pt x="21142" y="43195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3" name="Arc 1537"/>
              <p:cNvSpPr>
                <a:spLocks/>
              </p:cNvSpPr>
              <p:nvPr/>
            </p:nvSpPr>
            <p:spPr bwMode="auto">
              <a:xfrm>
                <a:off x="2960" y="2307"/>
                <a:ext cx="50" cy="40"/>
              </a:xfrm>
              <a:custGeom>
                <a:avLst/>
                <a:gdLst>
                  <a:gd name="T0" fmla="*/ 0 w 43200"/>
                  <a:gd name="T1" fmla="*/ 0 h 43191"/>
                  <a:gd name="T2" fmla="*/ 0 w 43200"/>
                  <a:gd name="T3" fmla="*/ 0 h 43191"/>
                  <a:gd name="T4" fmla="*/ 0 w 43200"/>
                  <a:gd name="T5" fmla="*/ 0 h 4319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91" fill="none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</a:path>
                  <a:path w="43200" h="43191" stroke="0" extrusionOk="0">
                    <a:moveTo>
                      <a:pt x="20950" y="43190"/>
                    </a:moveTo>
                    <a:cubicBezTo>
                      <a:pt x="9279" y="42839"/>
                      <a:pt x="0" y="33276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287"/>
                      <a:pt x="33904" y="42854"/>
                      <a:pt x="22222" y="43191"/>
                    </a:cubicBezTo>
                    <a:lnTo>
                      <a:pt x="21600" y="21600"/>
                    </a:lnTo>
                    <a:lnTo>
                      <a:pt x="20950" y="43190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4" name="Arc 1539"/>
              <p:cNvSpPr>
                <a:spLocks/>
              </p:cNvSpPr>
              <p:nvPr/>
            </p:nvSpPr>
            <p:spPr bwMode="auto">
              <a:xfrm>
                <a:off x="3442" y="1820"/>
                <a:ext cx="47" cy="38"/>
              </a:xfrm>
              <a:custGeom>
                <a:avLst/>
                <a:gdLst>
                  <a:gd name="T0" fmla="*/ 0 w 43200"/>
                  <a:gd name="T1" fmla="*/ 0 h 43178"/>
                  <a:gd name="T2" fmla="*/ 0 w 43200"/>
                  <a:gd name="T3" fmla="*/ 0 h 43178"/>
                  <a:gd name="T4" fmla="*/ 0 w 43200"/>
                  <a:gd name="T5" fmla="*/ 0 h 431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78" fill="none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</a:path>
                  <a:path w="43200" h="43178" stroke="0" extrusionOk="0">
                    <a:moveTo>
                      <a:pt x="20619" y="43177"/>
                    </a:moveTo>
                    <a:cubicBezTo>
                      <a:pt x="9083" y="42653"/>
                      <a:pt x="0" y="33147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147"/>
                      <a:pt x="34116" y="42653"/>
                      <a:pt x="22580" y="43177"/>
                    </a:cubicBezTo>
                    <a:lnTo>
                      <a:pt x="21600" y="21600"/>
                    </a:lnTo>
                    <a:lnTo>
                      <a:pt x="20619" y="43177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5" name="Arc 1541"/>
              <p:cNvSpPr>
                <a:spLocks/>
              </p:cNvSpPr>
              <p:nvPr/>
            </p:nvSpPr>
            <p:spPr bwMode="auto">
              <a:xfrm>
                <a:off x="4001" y="1379"/>
                <a:ext cx="50" cy="38"/>
              </a:xfrm>
              <a:custGeom>
                <a:avLst/>
                <a:gdLst>
                  <a:gd name="T0" fmla="*/ 0 w 43200"/>
                  <a:gd name="T1" fmla="*/ 0 h 43118"/>
                  <a:gd name="T2" fmla="*/ 0 w 43200"/>
                  <a:gd name="T3" fmla="*/ 0 h 43118"/>
                  <a:gd name="T4" fmla="*/ 0 w 43200"/>
                  <a:gd name="T5" fmla="*/ 0 h 431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43118" fill="none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</a:path>
                  <a:path w="43200" h="43118" stroke="0" extrusionOk="0">
                    <a:moveTo>
                      <a:pt x="19641" y="43111"/>
                    </a:moveTo>
                    <a:cubicBezTo>
                      <a:pt x="8517" y="42098"/>
                      <a:pt x="0" y="32770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801"/>
                      <a:pt x="34636" y="42144"/>
                      <a:pt x="23477" y="43118"/>
                    </a:cubicBezTo>
                    <a:lnTo>
                      <a:pt x="21600" y="21600"/>
                    </a:lnTo>
                    <a:lnTo>
                      <a:pt x="19641" y="43111"/>
                    </a:lnTo>
                    <a:close/>
                  </a:path>
                </a:pathLst>
              </a:cu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3333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6" name="Line 1542"/>
              <p:cNvSpPr>
                <a:spLocks noChangeShapeType="1"/>
              </p:cNvSpPr>
              <p:nvPr/>
            </p:nvSpPr>
            <p:spPr bwMode="auto">
              <a:xfrm flipV="1">
                <a:off x="1932" y="1229"/>
                <a:ext cx="2334" cy="1912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79" name="Group 29"/>
            <p:cNvGrpSpPr>
              <a:grpSpLocks/>
            </p:cNvGrpSpPr>
            <p:nvPr/>
          </p:nvGrpSpPr>
          <p:grpSpPr bwMode="auto">
            <a:xfrm>
              <a:off x="2405433" y="775728"/>
              <a:ext cx="4696500" cy="2887868"/>
              <a:chOff x="1846" y="1095"/>
              <a:chExt cx="2379" cy="1360"/>
            </a:xfrm>
          </p:grpSpPr>
          <p:sp>
            <p:nvSpPr>
              <p:cNvPr id="35890" name="Line 1543"/>
              <p:cNvSpPr>
                <a:spLocks noChangeShapeType="1"/>
              </p:cNvSpPr>
              <p:nvPr/>
            </p:nvSpPr>
            <p:spPr bwMode="auto">
              <a:xfrm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1" name="Line 1544"/>
              <p:cNvSpPr>
                <a:spLocks noChangeShapeType="1"/>
              </p:cNvSpPr>
              <p:nvPr/>
            </p:nvSpPr>
            <p:spPr bwMode="auto">
              <a:xfrm flipH="1">
                <a:off x="1846" y="2416"/>
                <a:ext cx="46" cy="39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2" name="Line 1545"/>
              <p:cNvSpPr>
                <a:spLocks noChangeShapeType="1"/>
              </p:cNvSpPr>
              <p:nvPr/>
            </p:nvSpPr>
            <p:spPr bwMode="auto">
              <a:xfrm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Line 1546"/>
              <p:cNvSpPr>
                <a:spLocks noChangeShapeType="1"/>
              </p:cNvSpPr>
              <p:nvPr/>
            </p:nvSpPr>
            <p:spPr bwMode="auto">
              <a:xfrm flipH="1">
                <a:off x="2405" y="2007"/>
                <a:ext cx="50" cy="4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4" name="Line 1547"/>
              <p:cNvSpPr>
                <a:spLocks noChangeShapeType="1"/>
              </p:cNvSpPr>
              <p:nvPr/>
            </p:nvSpPr>
            <p:spPr bwMode="auto">
              <a:xfrm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5" name="Line 1548"/>
              <p:cNvSpPr>
                <a:spLocks noChangeShapeType="1"/>
              </p:cNvSpPr>
              <p:nvPr/>
            </p:nvSpPr>
            <p:spPr bwMode="auto">
              <a:xfrm flipH="1">
                <a:off x="2960" y="1672"/>
                <a:ext cx="50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6" name="Line 1549"/>
              <p:cNvSpPr>
                <a:spLocks noChangeShapeType="1"/>
              </p:cNvSpPr>
              <p:nvPr/>
            </p:nvSpPr>
            <p:spPr bwMode="auto">
              <a:xfrm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7" name="Line 1550"/>
              <p:cNvSpPr>
                <a:spLocks noChangeShapeType="1"/>
              </p:cNvSpPr>
              <p:nvPr/>
            </p:nvSpPr>
            <p:spPr bwMode="auto">
              <a:xfrm flipH="1">
                <a:off x="3442" y="1452"/>
                <a:ext cx="47" cy="4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8" name="Line 1551"/>
              <p:cNvSpPr>
                <a:spLocks noChangeShapeType="1"/>
              </p:cNvSpPr>
              <p:nvPr/>
            </p:nvSpPr>
            <p:spPr bwMode="auto">
              <a:xfrm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9" name="Line 1552"/>
              <p:cNvSpPr>
                <a:spLocks noChangeShapeType="1"/>
              </p:cNvSpPr>
              <p:nvPr/>
            </p:nvSpPr>
            <p:spPr bwMode="auto">
              <a:xfrm flipH="1">
                <a:off x="4001" y="1252"/>
                <a:ext cx="50" cy="43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0" name="Line 1553"/>
              <p:cNvSpPr>
                <a:spLocks noChangeShapeType="1"/>
              </p:cNvSpPr>
              <p:nvPr/>
            </p:nvSpPr>
            <p:spPr bwMode="auto">
              <a:xfrm flipV="1">
                <a:off x="1870" y="1095"/>
                <a:ext cx="2355" cy="1270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0" name="Rectangle 31"/>
            <p:cNvSpPr>
              <a:spLocks noChangeArrowheads="1"/>
            </p:cNvSpPr>
            <p:nvPr/>
          </p:nvSpPr>
          <p:spPr bwMode="auto">
            <a:xfrm>
              <a:off x="4200833" y="5332554"/>
              <a:ext cx="1552126" cy="464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Log(Area)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1" name="Rectangle 32"/>
            <p:cNvSpPr>
              <a:spLocks noChangeArrowheads="1"/>
            </p:cNvSpPr>
            <p:nvPr/>
          </p:nvSpPr>
          <p:spPr bwMode="auto">
            <a:xfrm rot="-5400000">
              <a:off x="-68436" y="3180384"/>
              <a:ext cx="3471072" cy="464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000000"/>
                  </a:solidFill>
                  <a:cs typeface="Arial" panose="020B0604020202020204" pitchFamily="34" charset="0"/>
                </a:rPr>
                <a:t>Log(Species Richness)</a:t>
              </a:r>
              <a:endParaRPr lang="en-US" altLang="en-US" sz="2800" b="1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5882" name="Group 33"/>
            <p:cNvGrpSpPr>
              <a:grpSpLocks/>
            </p:cNvGrpSpPr>
            <p:nvPr/>
          </p:nvGrpSpPr>
          <p:grpSpPr bwMode="auto">
            <a:xfrm>
              <a:off x="5897698" y="4292081"/>
              <a:ext cx="134242" cy="127405"/>
              <a:chOff x="1918" y="2531"/>
              <a:chExt cx="21" cy="21"/>
            </a:xfrm>
          </p:grpSpPr>
          <p:sp>
            <p:nvSpPr>
              <p:cNvPr id="35888" name="Line 1558"/>
              <p:cNvSpPr>
                <a:spLocks noChangeShapeType="1"/>
              </p:cNvSpPr>
              <p:nvPr/>
            </p:nvSpPr>
            <p:spPr bwMode="auto">
              <a:xfrm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9" name="Line 1559"/>
              <p:cNvSpPr>
                <a:spLocks noChangeShapeType="1"/>
              </p:cNvSpPr>
              <p:nvPr/>
            </p:nvSpPr>
            <p:spPr bwMode="auto">
              <a:xfrm flipH="1">
                <a:off x="1918" y="2531"/>
                <a:ext cx="21" cy="21"/>
              </a:xfrm>
              <a:prstGeom prst="line">
                <a:avLst/>
              </a:prstGeom>
              <a:noFill/>
              <a:ln w="28575">
                <a:solidFill>
                  <a:srgbClr val="1C1C1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83" name="Rectangle 34"/>
            <p:cNvSpPr>
              <a:spLocks noChangeArrowheads="1"/>
            </p:cNvSpPr>
            <p:nvPr/>
          </p:nvSpPr>
          <p:spPr bwMode="auto">
            <a:xfrm>
              <a:off x="6108931" y="4232626"/>
              <a:ext cx="833090" cy="244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Uninvaded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4" name="Arc 1561"/>
            <p:cNvSpPr>
              <a:spLocks/>
            </p:cNvSpPr>
            <p:nvPr/>
          </p:nvSpPr>
          <p:spPr bwMode="auto">
            <a:xfrm>
              <a:off x="5891775" y="4680665"/>
              <a:ext cx="3948" cy="36099"/>
            </a:xfrm>
            <a:custGeom>
              <a:avLst/>
              <a:gdLst>
                <a:gd name="T0" fmla="*/ 2147483646 w 1196"/>
                <a:gd name="T1" fmla="*/ 2147483646 h 21600"/>
                <a:gd name="T2" fmla="*/ 0 w 1196"/>
                <a:gd name="T3" fmla="*/ 2147483646 h 21600"/>
                <a:gd name="T4" fmla="*/ 2147483646 w 119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96" h="21600" fill="none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</a:path>
                <a:path w="1196" h="21600" stroke="0" extrusionOk="0">
                  <a:moveTo>
                    <a:pt x="1195" y="21591"/>
                  </a:moveTo>
                  <a:cubicBezTo>
                    <a:pt x="996" y="21597"/>
                    <a:pt x="797" y="21599"/>
                    <a:pt x="598" y="21600"/>
                  </a:cubicBezTo>
                  <a:cubicBezTo>
                    <a:pt x="398" y="21600"/>
                    <a:pt x="199" y="21597"/>
                    <a:pt x="0" y="21591"/>
                  </a:cubicBezTo>
                  <a:lnTo>
                    <a:pt x="598" y="0"/>
                  </a:lnTo>
                  <a:lnTo>
                    <a:pt x="1195" y="21591"/>
                  </a:lnTo>
                  <a:close/>
                </a:path>
              </a:pathLst>
            </a:custGeom>
            <a:noFill/>
            <a:ln w="9525">
              <a:solidFill>
                <a:srgbClr val="E62E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Arc 1562"/>
            <p:cNvSpPr>
              <a:spLocks/>
            </p:cNvSpPr>
            <p:nvPr/>
          </p:nvSpPr>
          <p:spPr bwMode="auto">
            <a:xfrm>
              <a:off x="5897698" y="4659431"/>
              <a:ext cx="134242" cy="125282"/>
            </a:xfrm>
            <a:custGeom>
              <a:avLst/>
              <a:gdLst>
                <a:gd name="T0" fmla="*/ 2147483646 w 43200"/>
                <a:gd name="T1" fmla="*/ 2147483646 h 43192"/>
                <a:gd name="T2" fmla="*/ 2147483646 w 43200"/>
                <a:gd name="T3" fmla="*/ 2147483646 h 43192"/>
                <a:gd name="T4" fmla="*/ 2147483646 w 43200"/>
                <a:gd name="T5" fmla="*/ 2147483646 h 43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43192" fill="none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</a:path>
                <a:path w="43200" h="43192" stroke="0" extrusionOk="0">
                  <a:moveTo>
                    <a:pt x="21002" y="43191"/>
                  </a:moveTo>
                  <a:cubicBezTo>
                    <a:pt x="9310" y="42867"/>
                    <a:pt x="0" y="33296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296"/>
                    <a:pt x="33889" y="42867"/>
                    <a:pt x="22197" y="43191"/>
                  </a:cubicBezTo>
                  <a:lnTo>
                    <a:pt x="21600" y="21600"/>
                  </a:lnTo>
                  <a:lnTo>
                    <a:pt x="21002" y="43191"/>
                  </a:lnTo>
                  <a:close/>
                </a:path>
              </a:pathLst>
            </a:custGeom>
            <a:noFill/>
            <a:ln w="285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Rectangle 37"/>
            <p:cNvSpPr>
              <a:spLocks noChangeArrowheads="1"/>
            </p:cNvSpPr>
            <p:nvPr/>
          </p:nvSpPr>
          <p:spPr bwMode="auto">
            <a:xfrm>
              <a:off x="6108931" y="4597853"/>
              <a:ext cx="613960" cy="246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000000"/>
                  </a:solidFill>
                  <a:cs typeface="Arial" panose="020B0604020202020204" pitchFamily="34" charset="0"/>
                </a:rPr>
                <a:t>Invaded</a:t>
              </a:r>
              <a:endParaRPr lang="en-US" altLang="en-US" sz="1200">
                <a:solidFill>
                  <a:srgbClr val="33333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887" name="Text Box 1564"/>
            <p:cNvSpPr txBox="1">
              <a:spLocks noChangeArrowheads="1"/>
            </p:cNvSpPr>
            <p:nvPr/>
          </p:nvSpPr>
          <p:spPr bwMode="auto">
            <a:xfrm>
              <a:off x="2385689" y="737487"/>
              <a:ext cx="2282114" cy="61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algn="ctr">
                  <a:solidFill>
                    <a:srgbClr val="1C1C1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=0.995, P&lt;0.001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R</a:t>
              </a:r>
              <a:r>
                <a:rPr lang="en-US" altLang="en-US" sz="1200" baseline="30000">
                  <a:solidFill>
                    <a:srgbClr val="333333"/>
                  </a:solidFill>
                  <a:cs typeface="Arial" panose="020B0604020202020204" pitchFamily="34" charset="0"/>
                </a:rPr>
                <a:t>2</a:t>
              </a:r>
              <a:r>
                <a:rPr lang="en-US" altLang="en-US" sz="1200">
                  <a:solidFill>
                    <a:srgbClr val="333333"/>
                  </a:solidFill>
                  <a:cs typeface="Arial" panose="020B0604020202020204" pitchFamily="34" charset="0"/>
                </a:rPr>
                <a:t>=0.978, P=0.001</a:t>
              </a:r>
            </a:p>
          </p:txBody>
        </p:sp>
      </p:grpSp>
      <p:pic>
        <p:nvPicPr>
          <p:cNvPr id="69" name="Picture 8" descr="IMG_107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325" y="4614863"/>
            <a:ext cx="1563688" cy="1524000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" descr="IMG_414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8013" y="4781550"/>
            <a:ext cx="1925637" cy="1357313"/>
          </a:xfrm>
          <a:prstGeom prst="rect">
            <a:avLst/>
          </a:prstGeom>
          <a:noFill/>
          <a:ln w="9525">
            <a:solidFill>
              <a:srgbClr val="1C1C1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49" name="Group 69"/>
          <p:cNvGrpSpPr>
            <a:grpSpLocks/>
          </p:cNvGrpSpPr>
          <p:nvPr/>
        </p:nvGrpSpPr>
        <p:grpSpPr bwMode="auto">
          <a:xfrm>
            <a:off x="2446338" y="5403850"/>
            <a:ext cx="4449762" cy="1328738"/>
            <a:chOff x="4314825" y="4986020"/>
            <a:chExt cx="4829175" cy="1719262"/>
          </a:xfrm>
        </p:grpSpPr>
        <p:pic>
          <p:nvPicPr>
            <p:cNvPr id="35852" name="Picture 2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825" y="4986020"/>
              <a:ext cx="482917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853" name="Picture 3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152" y="6486207"/>
              <a:ext cx="3533775" cy="219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850" name="TextBox 1"/>
          <p:cNvSpPr txBox="1">
            <a:spLocks noChangeArrowheads="1"/>
          </p:cNvSpPr>
          <p:nvPr/>
        </p:nvSpPr>
        <p:spPr bwMode="auto">
          <a:xfrm>
            <a:off x="1987550" y="93663"/>
            <a:ext cx="53133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Scale-dependence of invasive species impacts</a:t>
            </a:r>
          </a:p>
        </p:txBody>
      </p:sp>
    </p:spTree>
    <p:extLst>
      <p:ext uri="{BB962C8B-B14F-4D97-AF65-F5344CB8AC3E}">
        <p14:creationId xmlns:p14="http://schemas.microsoft.com/office/powerpoint/2010/main" val="25738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8626" y="954384"/>
            <a:ext cx="43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Simple Model: Island Biogeography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354105"/>
            <a:ext cx="2861311" cy="2869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429" y="1217387"/>
            <a:ext cx="2757938" cy="3006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3077" y="1294657"/>
            <a:ext cx="2574508" cy="292902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63290" y="4485132"/>
            <a:ext cx="192024" cy="192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748540" y="4485132"/>
            <a:ext cx="749808" cy="722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041247" y="5207508"/>
            <a:ext cx="192024" cy="192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88610" y="4572000"/>
            <a:ext cx="192024" cy="192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9925" y="4223686"/>
            <a:ext cx="658368" cy="1659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38293" y="4677156"/>
            <a:ext cx="250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52304" y="5303520"/>
            <a:ext cx="1109834" cy="1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21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542781" y="66130"/>
            <a:ext cx="824706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What if drivers are not neutral?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b="1" dirty="0">
                <a:solidFill>
                  <a:schemeClr val="accent1"/>
                </a:solidFill>
                <a:latin typeface="Arial" panose="020B0604020202020204" pitchFamily="34" charset="0"/>
              </a:rPr>
              <a:t>-More (or less) than ‘more individuals’</a:t>
            </a:r>
          </a:p>
        </p:txBody>
      </p:sp>
      <p:sp>
        <p:nvSpPr>
          <p:cNvPr id="45059" name="TextBox 2"/>
          <p:cNvSpPr txBox="1">
            <a:spLocks noChangeArrowheads="1"/>
          </p:cNvSpPr>
          <p:nvPr/>
        </p:nvSpPr>
        <p:spPr bwMode="auto">
          <a:xfrm>
            <a:off x="657225" y="1243013"/>
            <a:ext cx="2095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Some Examples…</a:t>
            </a:r>
          </a:p>
        </p:txBody>
      </p:sp>
      <p:pic>
        <p:nvPicPr>
          <p:cNvPr id="45060" name="Picture 5" descr="http://images.iop.org/objects/erw/news/3/4/1/ERWyes_04_08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175" y="4422775"/>
            <a:ext cx="2263775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7" descr="A control plot that received no added nitrogen. It contains a wide variety of native prairie perennials including &lt;i&gt;Liastris aspera&lt;/i&gt;, &lt;i&gt;Schizachyrium scoparium&lt;/i&gt;, &lt;i&gt;Solidago nemoralis&lt;/i&gt;, and &lt;i&gt;Andropogon gerardi&lt;/i&gt;. Credit: C Clark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" y="1776413"/>
            <a:ext cx="22764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101725" y="3519488"/>
            <a:ext cx="0" cy="1390650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3" name="TextBox 6"/>
          <p:cNvSpPr txBox="1">
            <a:spLocks noChangeArrowheads="1"/>
          </p:cNvSpPr>
          <p:nvPr/>
        </p:nvSpPr>
        <p:spPr bwMode="auto">
          <a:xfrm>
            <a:off x="579438" y="4052888"/>
            <a:ext cx="1376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N Fertilizer</a:t>
            </a:r>
          </a:p>
        </p:txBody>
      </p:sp>
      <p:pic>
        <p:nvPicPr>
          <p:cNvPr id="45064" name="Picture 9" descr="http://t1.gstatic.com/images?q=tbn:ANd9GcSCsLc4RA9amz-bmMLOMBqI2MCbYRLcYIlhP4KcFibFwS7Jt7BcN-coaTC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3189" y="1143348"/>
            <a:ext cx="423386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4965700" y="2319338"/>
            <a:ext cx="1482725" cy="576262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066" name="TextBox 15"/>
          <p:cNvSpPr txBox="1">
            <a:spLocks noChangeArrowheads="1"/>
          </p:cNvSpPr>
          <p:nvPr/>
        </p:nvSpPr>
        <p:spPr bwMode="auto">
          <a:xfrm>
            <a:off x="5024438" y="3066430"/>
            <a:ext cx="194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C000"/>
                </a:solidFill>
                <a:latin typeface="Arial" panose="020B0604020202020204" pitchFamily="34" charset="0"/>
              </a:rPr>
              <a:t>Goat </a:t>
            </a:r>
            <a:r>
              <a:rPr lang="en-US" altLang="en-US" sz="1800" b="1" dirty="0" err="1">
                <a:solidFill>
                  <a:srgbClr val="FFC000"/>
                </a:solidFill>
                <a:latin typeface="Arial" panose="020B0604020202020204" pitchFamily="34" charset="0"/>
              </a:rPr>
              <a:t>Exclosure</a:t>
            </a:r>
            <a:endParaRPr lang="en-US" altLang="en-US" sz="18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pic>
        <p:nvPicPr>
          <p:cNvPr id="45067" name="Picture 13" descr="Carbon dioxide v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0750" y="3816350"/>
            <a:ext cx="3756025" cy="281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8" name="TextBox 24"/>
          <p:cNvSpPr txBox="1">
            <a:spLocks noChangeArrowheads="1"/>
          </p:cNvSpPr>
          <p:nvPr/>
        </p:nvSpPr>
        <p:spPr bwMode="auto">
          <a:xfrm>
            <a:off x="5024438" y="4054475"/>
            <a:ext cx="3168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C000"/>
                </a:solidFill>
                <a:latin typeface="Arial" panose="020B0604020202020204" pitchFamily="34" charset="0"/>
              </a:rPr>
              <a:t>Increased CO</a:t>
            </a:r>
            <a:r>
              <a:rPr lang="en-US" altLang="en-US" sz="1800" b="1" baseline="-25000">
                <a:solidFill>
                  <a:srgbClr val="FFC0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1800" b="1">
                <a:solidFill>
                  <a:srgbClr val="FFC000"/>
                </a:solidFill>
                <a:latin typeface="Arial" panose="020B0604020202020204" pitchFamily="34" charset="0"/>
              </a:rPr>
              <a:t>/acidification</a:t>
            </a:r>
          </a:p>
        </p:txBody>
      </p:sp>
    </p:spTree>
    <p:extLst>
      <p:ext uri="{BB962C8B-B14F-4D97-AF65-F5344CB8AC3E}">
        <p14:creationId xmlns:p14="http://schemas.microsoft.com/office/powerpoint/2010/main" val="55061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4797425" y="552450"/>
            <a:ext cx="2125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More Even Community</a:t>
            </a:r>
          </a:p>
        </p:txBody>
      </p:sp>
      <p:sp>
        <p:nvSpPr>
          <p:cNvPr id="186" name="TextBox 1"/>
          <p:cNvSpPr txBox="1">
            <a:spLocks noChangeArrowheads="1"/>
          </p:cNvSpPr>
          <p:nvPr/>
        </p:nvSpPr>
        <p:spPr bwMode="auto">
          <a:xfrm>
            <a:off x="7123113" y="1096963"/>
            <a:ext cx="2105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FF0000"/>
                </a:solidFill>
                <a:latin typeface="Arial" panose="020B0604020202020204" pitchFamily="34" charset="0"/>
              </a:rPr>
              <a:t>Less Even Community</a:t>
            </a:r>
          </a:p>
        </p:txBody>
      </p:sp>
      <p:sp>
        <p:nvSpPr>
          <p:cNvPr id="50180" name="Rectangle 2"/>
          <p:cNvSpPr txBox="1">
            <a:spLocks noChangeArrowheads="1"/>
          </p:cNvSpPr>
          <p:nvPr/>
        </p:nvSpPr>
        <p:spPr bwMode="auto">
          <a:xfrm>
            <a:off x="53975" y="15875"/>
            <a:ext cx="92567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700" b="1">
                <a:solidFill>
                  <a:schemeClr val="tx2"/>
                </a:solidFill>
              </a:rPr>
              <a:t>Habitat Loss Often Disproportionately Reduces Rare Species</a:t>
            </a:r>
          </a:p>
        </p:txBody>
      </p:sp>
      <p:sp>
        <p:nvSpPr>
          <p:cNvPr id="3" name="Oval 34"/>
          <p:cNvSpPr>
            <a:spLocks noChangeArrowheads="1"/>
          </p:cNvSpPr>
          <p:nvPr/>
        </p:nvSpPr>
        <p:spPr bwMode="auto">
          <a:xfrm>
            <a:off x="960438" y="41624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" name="Oval 42"/>
          <p:cNvSpPr>
            <a:spLocks noChangeArrowheads="1"/>
          </p:cNvSpPr>
          <p:nvPr/>
        </p:nvSpPr>
        <p:spPr bwMode="auto">
          <a:xfrm>
            <a:off x="960438" y="36036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" name="Oval 43"/>
          <p:cNvSpPr>
            <a:spLocks noChangeArrowheads="1"/>
          </p:cNvSpPr>
          <p:nvPr/>
        </p:nvSpPr>
        <p:spPr bwMode="auto">
          <a:xfrm>
            <a:off x="960438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960438" y="44434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Oval 78"/>
          <p:cNvSpPr>
            <a:spLocks noChangeArrowheads="1"/>
          </p:cNvSpPr>
          <p:nvPr/>
        </p:nvSpPr>
        <p:spPr bwMode="auto">
          <a:xfrm>
            <a:off x="960438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186" name="Oval 140"/>
          <p:cNvSpPr>
            <a:spLocks noChangeArrowheads="1"/>
          </p:cNvSpPr>
          <p:nvPr/>
        </p:nvSpPr>
        <p:spPr bwMode="auto">
          <a:xfrm>
            <a:off x="960438" y="2762250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7" name="Oval 149"/>
          <p:cNvSpPr>
            <a:spLocks noChangeArrowheads="1"/>
          </p:cNvSpPr>
          <p:nvPr/>
        </p:nvSpPr>
        <p:spPr bwMode="auto">
          <a:xfrm>
            <a:off x="958850" y="248126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8" name="Oval 158"/>
          <p:cNvSpPr>
            <a:spLocks noChangeArrowheads="1"/>
          </p:cNvSpPr>
          <p:nvPr/>
        </p:nvSpPr>
        <p:spPr bwMode="auto">
          <a:xfrm>
            <a:off x="958850" y="1922463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89" name="Oval 159"/>
          <p:cNvSpPr>
            <a:spLocks noChangeArrowheads="1"/>
          </p:cNvSpPr>
          <p:nvPr/>
        </p:nvSpPr>
        <p:spPr bwMode="auto">
          <a:xfrm>
            <a:off x="960438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0" name="Oval 160"/>
          <p:cNvSpPr>
            <a:spLocks noChangeArrowheads="1"/>
          </p:cNvSpPr>
          <p:nvPr/>
        </p:nvSpPr>
        <p:spPr bwMode="auto">
          <a:xfrm>
            <a:off x="960438" y="4722813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1" name="Oval 184"/>
          <p:cNvSpPr>
            <a:spLocks noChangeArrowheads="1"/>
          </p:cNvSpPr>
          <p:nvPr/>
        </p:nvSpPr>
        <p:spPr bwMode="auto">
          <a:xfrm>
            <a:off x="960438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2" name="Oval 188"/>
          <p:cNvSpPr>
            <a:spLocks noChangeArrowheads="1"/>
          </p:cNvSpPr>
          <p:nvPr/>
        </p:nvSpPr>
        <p:spPr bwMode="auto">
          <a:xfrm>
            <a:off x="960438" y="3041650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3978275" y="50022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7" name="Oval 11"/>
          <p:cNvSpPr>
            <a:spLocks noChangeArrowheads="1"/>
          </p:cNvSpPr>
          <p:nvPr/>
        </p:nvSpPr>
        <p:spPr bwMode="auto">
          <a:xfrm>
            <a:off x="3978275" y="36036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8" name="Oval 23"/>
          <p:cNvSpPr>
            <a:spLocks noChangeArrowheads="1"/>
          </p:cNvSpPr>
          <p:nvPr/>
        </p:nvSpPr>
        <p:spPr bwMode="auto">
          <a:xfrm>
            <a:off x="3978275" y="41624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9" name="Oval 29"/>
          <p:cNvSpPr>
            <a:spLocks noChangeArrowheads="1"/>
          </p:cNvSpPr>
          <p:nvPr/>
        </p:nvSpPr>
        <p:spPr bwMode="auto">
          <a:xfrm>
            <a:off x="3978275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3978275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198" name="Oval 121"/>
          <p:cNvSpPr>
            <a:spLocks noChangeArrowheads="1"/>
          </p:cNvSpPr>
          <p:nvPr/>
        </p:nvSpPr>
        <p:spPr bwMode="auto">
          <a:xfrm>
            <a:off x="3978275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199" name="Oval 157"/>
          <p:cNvSpPr>
            <a:spLocks noChangeArrowheads="1"/>
          </p:cNvSpPr>
          <p:nvPr/>
        </p:nvSpPr>
        <p:spPr bwMode="auto">
          <a:xfrm>
            <a:off x="3978275" y="2481263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0" name="Oval 167"/>
          <p:cNvSpPr>
            <a:spLocks noChangeArrowheads="1"/>
          </p:cNvSpPr>
          <p:nvPr/>
        </p:nvSpPr>
        <p:spPr bwMode="auto">
          <a:xfrm>
            <a:off x="3978275" y="4443413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1" name="Oval 182"/>
          <p:cNvSpPr>
            <a:spLocks noChangeArrowheads="1"/>
          </p:cNvSpPr>
          <p:nvPr/>
        </p:nvSpPr>
        <p:spPr bwMode="auto">
          <a:xfrm>
            <a:off x="3978275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2" name="Oval 187"/>
          <p:cNvSpPr>
            <a:spLocks noChangeArrowheads="1"/>
          </p:cNvSpPr>
          <p:nvPr/>
        </p:nvSpPr>
        <p:spPr bwMode="auto">
          <a:xfrm>
            <a:off x="4311650" y="4446588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3" name="Oval 205"/>
          <p:cNvSpPr>
            <a:spLocks noChangeArrowheads="1"/>
          </p:cNvSpPr>
          <p:nvPr/>
        </p:nvSpPr>
        <p:spPr bwMode="auto">
          <a:xfrm>
            <a:off x="3978275" y="220186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" name="Oval 48"/>
          <p:cNvSpPr>
            <a:spLocks noChangeArrowheads="1"/>
          </p:cNvSpPr>
          <p:nvPr/>
        </p:nvSpPr>
        <p:spPr bwMode="auto">
          <a:xfrm>
            <a:off x="1971675" y="19224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2" name="Oval 64"/>
          <p:cNvSpPr>
            <a:spLocks noChangeArrowheads="1"/>
          </p:cNvSpPr>
          <p:nvPr/>
        </p:nvSpPr>
        <p:spPr bwMode="auto">
          <a:xfrm>
            <a:off x="1970088" y="4725988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06" name="Oval 115"/>
          <p:cNvSpPr>
            <a:spLocks noChangeArrowheads="1"/>
          </p:cNvSpPr>
          <p:nvPr/>
        </p:nvSpPr>
        <p:spPr bwMode="auto">
          <a:xfrm>
            <a:off x="1971675" y="3887788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7" name="Oval 124"/>
          <p:cNvSpPr>
            <a:spLocks noChangeArrowheads="1"/>
          </p:cNvSpPr>
          <p:nvPr/>
        </p:nvSpPr>
        <p:spPr bwMode="auto">
          <a:xfrm>
            <a:off x="1970088" y="528320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8" name="Oval 131"/>
          <p:cNvSpPr>
            <a:spLocks noChangeArrowheads="1"/>
          </p:cNvSpPr>
          <p:nvPr/>
        </p:nvSpPr>
        <p:spPr bwMode="auto">
          <a:xfrm>
            <a:off x="1971675" y="3317875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09" name="Oval 165"/>
          <p:cNvSpPr>
            <a:spLocks noChangeArrowheads="1"/>
          </p:cNvSpPr>
          <p:nvPr/>
        </p:nvSpPr>
        <p:spPr bwMode="auto">
          <a:xfrm>
            <a:off x="1970088" y="3038475"/>
            <a:ext cx="187325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10" name="Oval 169"/>
          <p:cNvSpPr>
            <a:spLocks noChangeArrowheads="1"/>
          </p:cNvSpPr>
          <p:nvPr/>
        </p:nvSpPr>
        <p:spPr bwMode="auto">
          <a:xfrm>
            <a:off x="1971675" y="5003800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11" name="Oval 174"/>
          <p:cNvSpPr>
            <a:spLocks noChangeArrowheads="1"/>
          </p:cNvSpPr>
          <p:nvPr/>
        </p:nvSpPr>
        <p:spPr bwMode="auto">
          <a:xfrm>
            <a:off x="1970088" y="2200275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12" name="Oval 206"/>
          <p:cNvSpPr>
            <a:spLocks noChangeArrowheads="1"/>
          </p:cNvSpPr>
          <p:nvPr/>
        </p:nvSpPr>
        <p:spPr bwMode="auto">
          <a:xfrm>
            <a:off x="1970088" y="4445000"/>
            <a:ext cx="187325" cy="182563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42" name="Oval 15"/>
          <p:cNvSpPr>
            <a:spLocks noChangeArrowheads="1"/>
          </p:cNvSpPr>
          <p:nvPr/>
        </p:nvSpPr>
        <p:spPr bwMode="auto">
          <a:xfrm>
            <a:off x="3313113" y="22034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3" name="Oval 18"/>
          <p:cNvSpPr>
            <a:spLocks noChangeArrowheads="1"/>
          </p:cNvSpPr>
          <p:nvPr/>
        </p:nvSpPr>
        <p:spPr bwMode="auto">
          <a:xfrm>
            <a:off x="3313113" y="27622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4" name="Oval 30"/>
          <p:cNvSpPr>
            <a:spLocks noChangeArrowheads="1"/>
          </p:cNvSpPr>
          <p:nvPr/>
        </p:nvSpPr>
        <p:spPr bwMode="auto">
          <a:xfrm>
            <a:off x="3313113" y="36036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3313113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6" name="Oval 55"/>
          <p:cNvSpPr>
            <a:spLocks noChangeArrowheads="1"/>
          </p:cNvSpPr>
          <p:nvPr/>
        </p:nvSpPr>
        <p:spPr bwMode="auto">
          <a:xfrm>
            <a:off x="3313113" y="3322638"/>
            <a:ext cx="185737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48" name="Oval 61"/>
          <p:cNvSpPr>
            <a:spLocks noChangeArrowheads="1"/>
          </p:cNvSpPr>
          <p:nvPr/>
        </p:nvSpPr>
        <p:spPr bwMode="auto">
          <a:xfrm>
            <a:off x="3313113" y="41640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19" name="Oval 171"/>
          <p:cNvSpPr>
            <a:spLocks noChangeArrowheads="1"/>
          </p:cNvSpPr>
          <p:nvPr/>
        </p:nvSpPr>
        <p:spPr bwMode="auto">
          <a:xfrm>
            <a:off x="3313113" y="38830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0" name="Oval 175"/>
          <p:cNvSpPr>
            <a:spLocks noChangeArrowheads="1"/>
          </p:cNvSpPr>
          <p:nvPr/>
        </p:nvSpPr>
        <p:spPr bwMode="auto">
          <a:xfrm>
            <a:off x="3313113" y="528320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1" name="Oval 194"/>
          <p:cNvSpPr>
            <a:spLocks noChangeArrowheads="1"/>
          </p:cNvSpPr>
          <p:nvPr/>
        </p:nvSpPr>
        <p:spPr bwMode="auto">
          <a:xfrm>
            <a:off x="3313113" y="4443413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2" name="Oval 198"/>
          <p:cNvSpPr>
            <a:spLocks noChangeArrowheads="1"/>
          </p:cNvSpPr>
          <p:nvPr/>
        </p:nvSpPr>
        <p:spPr bwMode="auto">
          <a:xfrm>
            <a:off x="3313113" y="2482850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3" name="Oval 207"/>
          <p:cNvSpPr>
            <a:spLocks noChangeArrowheads="1"/>
          </p:cNvSpPr>
          <p:nvPr/>
        </p:nvSpPr>
        <p:spPr bwMode="auto">
          <a:xfrm>
            <a:off x="3313113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5" name="Oval 7"/>
          <p:cNvSpPr>
            <a:spLocks noChangeArrowheads="1"/>
          </p:cNvSpPr>
          <p:nvPr/>
        </p:nvSpPr>
        <p:spPr bwMode="auto">
          <a:xfrm>
            <a:off x="3644900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9" name="Oval 51"/>
          <p:cNvSpPr>
            <a:spLocks noChangeArrowheads="1"/>
          </p:cNvSpPr>
          <p:nvPr/>
        </p:nvSpPr>
        <p:spPr bwMode="auto">
          <a:xfrm>
            <a:off x="3644900" y="2481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0" name="Oval 74"/>
          <p:cNvSpPr>
            <a:spLocks noChangeArrowheads="1"/>
          </p:cNvSpPr>
          <p:nvPr/>
        </p:nvSpPr>
        <p:spPr bwMode="auto">
          <a:xfrm>
            <a:off x="3644900" y="30416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61" name="Oval 79"/>
          <p:cNvSpPr>
            <a:spLocks noChangeArrowheads="1"/>
          </p:cNvSpPr>
          <p:nvPr/>
        </p:nvSpPr>
        <p:spPr bwMode="auto">
          <a:xfrm>
            <a:off x="3644900" y="19224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28" name="Oval 120"/>
          <p:cNvSpPr>
            <a:spLocks noChangeArrowheads="1"/>
          </p:cNvSpPr>
          <p:nvPr/>
        </p:nvSpPr>
        <p:spPr bwMode="auto">
          <a:xfrm>
            <a:off x="3644900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29" name="Oval 126"/>
          <p:cNvSpPr>
            <a:spLocks noChangeArrowheads="1"/>
          </p:cNvSpPr>
          <p:nvPr/>
        </p:nvSpPr>
        <p:spPr bwMode="auto">
          <a:xfrm>
            <a:off x="3644900" y="2762250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0" name="Oval 138"/>
          <p:cNvSpPr>
            <a:spLocks noChangeArrowheads="1"/>
          </p:cNvSpPr>
          <p:nvPr/>
        </p:nvSpPr>
        <p:spPr bwMode="auto">
          <a:xfrm>
            <a:off x="3644900" y="220186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1" name="Oval 146"/>
          <p:cNvSpPr>
            <a:spLocks noChangeArrowheads="1"/>
          </p:cNvSpPr>
          <p:nvPr/>
        </p:nvSpPr>
        <p:spPr bwMode="auto">
          <a:xfrm>
            <a:off x="3644900" y="500221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2" name="Oval 177"/>
          <p:cNvSpPr>
            <a:spLocks noChangeArrowheads="1"/>
          </p:cNvSpPr>
          <p:nvPr/>
        </p:nvSpPr>
        <p:spPr bwMode="auto">
          <a:xfrm>
            <a:off x="3644900" y="4162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3" name="Oval 208"/>
          <p:cNvSpPr>
            <a:spLocks noChangeArrowheads="1"/>
          </p:cNvSpPr>
          <p:nvPr/>
        </p:nvSpPr>
        <p:spPr bwMode="auto">
          <a:xfrm>
            <a:off x="3644900" y="3603625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9" name="Oval 21"/>
          <p:cNvSpPr>
            <a:spLocks noChangeArrowheads="1"/>
          </p:cNvSpPr>
          <p:nvPr/>
        </p:nvSpPr>
        <p:spPr bwMode="auto">
          <a:xfrm>
            <a:off x="1627188" y="472281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1" name="Oval 52"/>
          <p:cNvSpPr>
            <a:spLocks noChangeArrowheads="1"/>
          </p:cNvSpPr>
          <p:nvPr/>
        </p:nvSpPr>
        <p:spPr bwMode="auto">
          <a:xfrm>
            <a:off x="1628775" y="3322638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2" name="Oval 85"/>
          <p:cNvSpPr>
            <a:spLocks noChangeArrowheads="1"/>
          </p:cNvSpPr>
          <p:nvPr/>
        </p:nvSpPr>
        <p:spPr bwMode="auto">
          <a:xfrm>
            <a:off x="1627188" y="41624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3" name="Oval 107"/>
          <p:cNvSpPr>
            <a:spLocks noChangeArrowheads="1"/>
          </p:cNvSpPr>
          <p:nvPr/>
        </p:nvSpPr>
        <p:spPr bwMode="auto">
          <a:xfrm>
            <a:off x="1628775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38" name="Oval 129"/>
          <p:cNvSpPr>
            <a:spLocks noChangeArrowheads="1"/>
          </p:cNvSpPr>
          <p:nvPr/>
        </p:nvSpPr>
        <p:spPr bwMode="auto">
          <a:xfrm>
            <a:off x="1627188" y="304165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39" name="Oval 139"/>
          <p:cNvSpPr>
            <a:spLocks noChangeArrowheads="1"/>
          </p:cNvSpPr>
          <p:nvPr/>
        </p:nvSpPr>
        <p:spPr bwMode="auto">
          <a:xfrm>
            <a:off x="1627188" y="276225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0" name="Oval 190"/>
          <p:cNvSpPr>
            <a:spLocks noChangeArrowheads="1"/>
          </p:cNvSpPr>
          <p:nvPr/>
        </p:nvSpPr>
        <p:spPr bwMode="auto">
          <a:xfrm>
            <a:off x="1627188" y="4441825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1" name="Oval 191"/>
          <p:cNvSpPr>
            <a:spLocks noChangeArrowheads="1"/>
          </p:cNvSpPr>
          <p:nvPr/>
        </p:nvSpPr>
        <p:spPr bwMode="auto">
          <a:xfrm>
            <a:off x="1627188" y="2481263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2" name="Oval 197"/>
          <p:cNvSpPr>
            <a:spLocks noChangeArrowheads="1"/>
          </p:cNvSpPr>
          <p:nvPr/>
        </p:nvSpPr>
        <p:spPr bwMode="auto">
          <a:xfrm>
            <a:off x="1627188" y="3602038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3" name="Oval 199"/>
          <p:cNvSpPr>
            <a:spLocks noChangeArrowheads="1"/>
          </p:cNvSpPr>
          <p:nvPr/>
        </p:nvSpPr>
        <p:spPr bwMode="auto">
          <a:xfrm>
            <a:off x="1627188" y="5283200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44" name="Oval 209"/>
          <p:cNvSpPr>
            <a:spLocks noChangeArrowheads="1"/>
          </p:cNvSpPr>
          <p:nvPr/>
        </p:nvSpPr>
        <p:spPr bwMode="auto">
          <a:xfrm>
            <a:off x="1628775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1" name="Oval 35"/>
          <p:cNvSpPr>
            <a:spLocks noChangeArrowheads="1"/>
          </p:cNvSpPr>
          <p:nvPr/>
        </p:nvSpPr>
        <p:spPr bwMode="auto">
          <a:xfrm>
            <a:off x="292100" y="50022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2" name="Oval 45"/>
          <p:cNvSpPr>
            <a:spLocks noChangeArrowheads="1"/>
          </p:cNvSpPr>
          <p:nvPr/>
        </p:nvSpPr>
        <p:spPr bwMode="auto">
          <a:xfrm>
            <a:off x="292100" y="38830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4" name="Oval 58"/>
          <p:cNvSpPr>
            <a:spLocks noChangeArrowheads="1"/>
          </p:cNvSpPr>
          <p:nvPr/>
        </p:nvSpPr>
        <p:spPr bwMode="auto">
          <a:xfrm>
            <a:off x="292100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5" name="Oval 68"/>
          <p:cNvSpPr>
            <a:spLocks noChangeArrowheads="1"/>
          </p:cNvSpPr>
          <p:nvPr/>
        </p:nvSpPr>
        <p:spPr bwMode="auto">
          <a:xfrm>
            <a:off x="292100" y="44434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6" name="Oval 70"/>
          <p:cNvSpPr>
            <a:spLocks noChangeArrowheads="1"/>
          </p:cNvSpPr>
          <p:nvPr/>
        </p:nvSpPr>
        <p:spPr bwMode="auto">
          <a:xfrm>
            <a:off x="292100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89" name="Oval 108"/>
          <p:cNvSpPr>
            <a:spLocks noChangeArrowheads="1"/>
          </p:cNvSpPr>
          <p:nvPr/>
        </p:nvSpPr>
        <p:spPr bwMode="auto">
          <a:xfrm>
            <a:off x="293688" y="19224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51" name="Oval 148"/>
          <p:cNvSpPr>
            <a:spLocks noChangeArrowheads="1"/>
          </p:cNvSpPr>
          <p:nvPr/>
        </p:nvSpPr>
        <p:spPr bwMode="auto">
          <a:xfrm>
            <a:off x="292100" y="3603625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52" name="Oval 172"/>
          <p:cNvSpPr>
            <a:spLocks noChangeArrowheads="1"/>
          </p:cNvSpPr>
          <p:nvPr/>
        </p:nvSpPr>
        <p:spPr bwMode="auto">
          <a:xfrm>
            <a:off x="292100" y="2762250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53" name="Oval 183"/>
          <p:cNvSpPr>
            <a:spLocks noChangeArrowheads="1"/>
          </p:cNvSpPr>
          <p:nvPr/>
        </p:nvSpPr>
        <p:spPr bwMode="auto">
          <a:xfrm>
            <a:off x="292100" y="4162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54" name="Oval 212"/>
          <p:cNvSpPr>
            <a:spLocks noChangeArrowheads="1"/>
          </p:cNvSpPr>
          <p:nvPr/>
        </p:nvSpPr>
        <p:spPr bwMode="auto">
          <a:xfrm>
            <a:off x="292100" y="5283200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95" name="Oval 13"/>
          <p:cNvSpPr>
            <a:spLocks noChangeArrowheads="1"/>
          </p:cNvSpPr>
          <p:nvPr/>
        </p:nvSpPr>
        <p:spPr bwMode="auto">
          <a:xfrm>
            <a:off x="2981325" y="2481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6" name="Oval 31"/>
          <p:cNvSpPr>
            <a:spLocks noChangeArrowheads="1"/>
          </p:cNvSpPr>
          <p:nvPr/>
        </p:nvSpPr>
        <p:spPr bwMode="auto">
          <a:xfrm>
            <a:off x="2979738" y="38830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7" name="Oval 40"/>
          <p:cNvSpPr>
            <a:spLocks noChangeArrowheads="1"/>
          </p:cNvSpPr>
          <p:nvPr/>
        </p:nvSpPr>
        <p:spPr bwMode="auto">
          <a:xfrm>
            <a:off x="2979738" y="5002213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99" name="Oval 56"/>
          <p:cNvSpPr>
            <a:spLocks noChangeArrowheads="1"/>
          </p:cNvSpPr>
          <p:nvPr/>
        </p:nvSpPr>
        <p:spPr bwMode="auto">
          <a:xfrm>
            <a:off x="2981325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59" name="Oval 128"/>
          <p:cNvSpPr>
            <a:spLocks noChangeArrowheads="1"/>
          </p:cNvSpPr>
          <p:nvPr/>
        </p:nvSpPr>
        <p:spPr bwMode="auto">
          <a:xfrm>
            <a:off x="2979738" y="33210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0" name="Oval 135"/>
          <p:cNvSpPr>
            <a:spLocks noChangeArrowheads="1"/>
          </p:cNvSpPr>
          <p:nvPr/>
        </p:nvSpPr>
        <p:spPr bwMode="auto">
          <a:xfrm>
            <a:off x="2981325" y="3603625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1" name="Oval 142"/>
          <p:cNvSpPr>
            <a:spLocks noChangeArrowheads="1"/>
          </p:cNvSpPr>
          <p:nvPr/>
        </p:nvSpPr>
        <p:spPr bwMode="auto">
          <a:xfrm>
            <a:off x="2979738" y="4722813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2" name="Oval 147"/>
          <p:cNvSpPr>
            <a:spLocks noChangeArrowheads="1"/>
          </p:cNvSpPr>
          <p:nvPr/>
        </p:nvSpPr>
        <p:spPr bwMode="auto">
          <a:xfrm>
            <a:off x="2979738" y="528320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3" name="Oval 176"/>
          <p:cNvSpPr>
            <a:spLocks noChangeArrowheads="1"/>
          </p:cNvSpPr>
          <p:nvPr/>
        </p:nvSpPr>
        <p:spPr bwMode="auto">
          <a:xfrm>
            <a:off x="2981325" y="2762250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4" name="Oval 196"/>
          <p:cNvSpPr>
            <a:spLocks noChangeArrowheads="1"/>
          </p:cNvSpPr>
          <p:nvPr/>
        </p:nvSpPr>
        <p:spPr bwMode="auto">
          <a:xfrm>
            <a:off x="2981325" y="2201863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65" name="Oval 213"/>
          <p:cNvSpPr>
            <a:spLocks noChangeArrowheads="1"/>
          </p:cNvSpPr>
          <p:nvPr/>
        </p:nvSpPr>
        <p:spPr bwMode="auto">
          <a:xfrm>
            <a:off x="2979738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08" name="Oval 39"/>
          <p:cNvSpPr>
            <a:spLocks noChangeArrowheads="1"/>
          </p:cNvSpPr>
          <p:nvPr/>
        </p:nvSpPr>
        <p:spPr bwMode="auto">
          <a:xfrm>
            <a:off x="625475" y="3602038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09" name="Oval 59"/>
          <p:cNvSpPr>
            <a:spLocks noChangeArrowheads="1"/>
          </p:cNvSpPr>
          <p:nvPr/>
        </p:nvSpPr>
        <p:spPr bwMode="auto">
          <a:xfrm>
            <a:off x="625475" y="27622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0" name="Oval 66"/>
          <p:cNvSpPr>
            <a:spLocks noChangeArrowheads="1"/>
          </p:cNvSpPr>
          <p:nvPr/>
        </p:nvSpPr>
        <p:spPr bwMode="auto">
          <a:xfrm>
            <a:off x="625475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11" name="Oval 75"/>
          <p:cNvSpPr>
            <a:spLocks noChangeArrowheads="1"/>
          </p:cNvSpPr>
          <p:nvPr/>
        </p:nvSpPr>
        <p:spPr bwMode="auto">
          <a:xfrm>
            <a:off x="625475" y="47228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70" name="Oval 116"/>
          <p:cNvSpPr>
            <a:spLocks noChangeArrowheads="1"/>
          </p:cNvSpPr>
          <p:nvPr/>
        </p:nvSpPr>
        <p:spPr bwMode="auto">
          <a:xfrm>
            <a:off x="625475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1" name="Oval 117"/>
          <p:cNvSpPr>
            <a:spLocks noChangeArrowheads="1"/>
          </p:cNvSpPr>
          <p:nvPr/>
        </p:nvSpPr>
        <p:spPr bwMode="auto">
          <a:xfrm>
            <a:off x="625475" y="4441825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2" name="Oval 123"/>
          <p:cNvSpPr>
            <a:spLocks noChangeArrowheads="1"/>
          </p:cNvSpPr>
          <p:nvPr/>
        </p:nvSpPr>
        <p:spPr bwMode="auto">
          <a:xfrm>
            <a:off x="625475" y="248126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3" name="Oval 145"/>
          <p:cNvSpPr>
            <a:spLocks noChangeArrowheads="1"/>
          </p:cNvSpPr>
          <p:nvPr/>
        </p:nvSpPr>
        <p:spPr bwMode="auto">
          <a:xfrm>
            <a:off x="625475" y="500221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4" name="Oval 161"/>
          <p:cNvSpPr>
            <a:spLocks noChangeArrowheads="1"/>
          </p:cNvSpPr>
          <p:nvPr/>
        </p:nvSpPr>
        <p:spPr bwMode="auto">
          <a:xfrm>
            <a:off x="625475" y="5283200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5" name="Oval 185"/>
          <p:cNvSpPr>
            <a:spLocks noChangeArrowheads="1"/>
          </p:cNvSpPr>
          <p:nvPr/>
        </p:nvSpPr>
        <p:spPr bwMode="auto">
          <a:xfrm>
            <a:off x="625475" y="220186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6" name="Oval 204"/>
          <p:cNvSpPr>
            <a:spLocks noChangeArrowheads="1"/>
          </p:cNvSpPr>
          <p:nvPr/>
        </p:nvSpPr>
        <p:spPr bwMode="auto">
          <a:xfrm>
            <a:off x="625475" y="3322638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77" name="Oval 214"/>
          <p:cNvSpPr>
            <a:spLocks noChangeArrowheads="1"/>
          </p:cNvSpPr>
          <p:nvPr/>
        </p:nvSpPr>
        <p:spPr bwMode="auto">
          <a:xfrm>
            <a:off x="625475" y="4162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20" name="Oval 12"/>
          <p:cNvSpPr>
            <a:spLocks noChangeArrowheads="1"/>
          </p:cNvSpPr>
          <p:nvPr/>
        </p:nvSpPr>
        <p:spPr bwMode="auto">
          <a:xfrm>
            <a:off x="2314575" y="444341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1" name="Oval 20"/>
          <p:cNvSpPr>
            <a:spLocks noChangeArrowheads="1"/>
          </p:cNvSpPr>
          <p:nvPr/>
        </p:nvSpPr>
        <p:spPr bwMode="auto">
          <a:xfrm>
            <a:off x="2314575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2" name="Oval 38"/>
          <p:cNvSpPr>
            <a:spLocks noChangeArrowheads="1"/>
          </p:cNvSpPr>
          <p:nvPr/>
        </p:nvSpPr>
        <p:spPr bwMode="auto">
          <a:xfrm>
            <a:off x="2314575" y="2481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3" name="Oval 49"/>
          <p:cNvSpPr>
            <a:spLocks noChangeArrowheads="1"/>
          </p:cNvSpPr>
          <p:nvPr/>
        </p:nvSpPr>
        <p:spPr bwMode="auto">
          <a:xfrm>
            <a:off x="2314575" y="36036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4" name="Oval 80"/>
          <p:cNvSpPr>
            <a:spLocks noChangeArrowheads="1"/>
          </p:cNvSpPr>
          <p:nvPr/>
        </p:nvSpPr>
        <p:spPr bwMode="auto">
          <a:xfrm>
            <a:off x="2314575" y="41624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5" name="Oval 84"/>
          <p:cNvSpPr>
            <a:spLocks noChangeArrowheads="1"/>
          </p:cNvSpPr>
          <p:nvPr/>
        </p:nvSpPr>
        <p:spPr bwMode="auto">
          <a:xfrm>
            <a:off x="2314575" y="30416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84" name="Oval 163"/>
          <p:cNvSpPr>
            <a:spLocks noChangeArrowheads="1"/>
          </p:cNvSpPr>
          <p:nvPr/>
        </p:nvSpPr>
        <p:spPr bwMode="auto">
          <a:xfrm>
            <a:off x="2314575" y="5002213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5" name="Oval 164"/>
          <p:cNvSpPr>
            <a:spLocks noChangeArrowheads="1"/>
          </p:cNvSpPr>
          <p:nvPr/>
        </p:nvSpPr>
        <p:spPr bwMode="auto">
          <a:xfrm>
            <a:off x="2314575" y="2762250"/>
            <a:ext cx="185738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6" name="Oval 166"/>
          <p:cNvSpPr>
            <a:spLocks noChangeArrowheads="1"/>
          </p:cNvSpPr>
          <p:nvPr/>
        </p:nvSpPr>
        <p:spPr bwMode="auto">
          <a:xfrm>
            <a:off x="2314575" y="3321050"/>
            <a:ext cx="185738" cy="1825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7" name="Oval 186"/>
          <p:cNvSpPr>
            <a:spLocks noChangeArrowheads="1"/>
          </p:cNvSpPr>
          <p:nvPr/>
        </p:nvSpPr>
        <p:spPr bwMode="auto">
          <a:xfrm>
            <a:off x="2314575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8" name="Oval 189"/>
          <p:cNvSpPr>
            <a:spLocks noChangeArrowheads="1"/>
          </p:cNvSpPr>
          <p:nvPr/>
        </p:nvSpPr>
        <p:spPr bwMode="auto">
          <a:xfrm>
            <a:off x="2314575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89" name="Oval 195"/>
          <p:cNvSpPr>
            <a:spLocks noChangeArrowheads="1"/>
          </p:cNvSpPr>
          <p:nvPr/>
        </p:nvSpPr>
        <p:spPr bwMode="auto">
          <a:xfrm>
            <a:off x="2314575" y="2201863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0" name="Oval 216"/>
          <p:cNvSpPr>
            <a:spLocks noChangeArrowheads="1"/>
          </p:cNvSpPr>
          <p:nvPr/>
        </p:nvSpPr>
        <p:spPr bwMode="auto">
          <a:xfrm>
            <a:off x="2314575" y="4722813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33" name="Oval 25"/>
          <p:cNvSpPr>
            <a:spLocks noChangeArrowheads="1"/>
          </p:cNvSpPr>
          <p:nvPr/>
        </p:nvSpPr>
        <p:spPr bwMode="auto">
          <a:xfrm>
            <a:off x="1292225" y="528320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5" name="Oval 57"/>
          <p:cNvSpPr>
            <a:spLocks noChangeArrowheads="1"/>
          </p:cNvSpPr>
          <p:nvPr/>
        </p:nvSpPr>
        <p:spPr bwMode="auto">
          <a:xfrm>
            <a:off x="1293813" y="27622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37" name="Oval 83"/>
          <p:cNvSpPr>
            <a:spLocks noChangeArrowheads="1"/>
          </p:cNvSpPr>
          <p:nvPr/>
        </p:nvSpPr>
        <p:spPr bwMode="auto">
          <a:xfrm>
            <a:off x="1293813" y="3883025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294" name="Oval 122"/>
          <p:cNvSpPr>
            <a:spLocks noChangeArrowheads="1"/>
          </p:cNvSpPr>
          <p:nvPr/>
        </p:nvSpPr>
        <p:spPr bwMode="auto">
          <a:xfrm>
            <a:off x="1293813" y="2481263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5" name="Oval 125"/>
          <p:cNvSpPr>
            <a:spLocks noChangeArrowheads="1"/>
          </p:cNvSpPr>
          <p:nvPr/>
        </p:nvSpPr>
        <p:spPr bwMode="auto">
          <a:xfrm>
            <a:off x="1293813" y="33210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6" name="Oval 127"/>
          <p:cNvSpPr>
            <a:spLocks noChangeArrowheads="1"/>
          </p:cNvSpPr>
          <p:nvPr/>
        </p:nvSpPr>
        <p:spPr bwMode="auto">
          <a:xfrm>
            <a:off x="1292225" y="4722813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7" name="Oval 143"/>
          <p:cNvSpPr>
            <a:spLocks noChangeArrowheads="1"/>
          </p:cNvSpPr>
          <p:nvPr/>
        </p:nvSpPr>
        <p:spPr bwMode="auto">
          <a:xfrm>
            <a:off x="1293813" y="2201863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8" name="Oval 156"/>
          <p:cNvSpPr>
            <a:spLocks noChangeArrowheads="1"/>
          </p:cNvSpPr>
          <p:nvPr/>
        </p:nvSpPr>
        <p:spPr bwMode="auto">
          <a:xfrm>
            <a:off x="1292225" y="1922463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299" name="Oval 162"/>
          <p:cNvSpPr>
            <a:spLocks noChangeArrowheads="1"/>
          </p:cNvSpPr>
          <p:nvPr/>
        </p:nvSpPr>
        <p:spPr bwMode="auto">
          <a:xfrm>
            <a:off x="1317625" y="4162425"/>
            <a:ext cx="187325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00" name="Oval 170"/>
          <p:cNvSpPr>
            <a:spLocks noChangeArrowheads="1"/>
          </p:cNvSpPr>
          <p:nvPr/>
        </p:nvSpPr>
        <p:spPr bwMode="auto">
          <a:xfrm>
            <a:off x="1293813" y="4443413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01" name="Oval 218"/>
          <p:cNvSpPr>
            <a:spLocks noChangeArrowheads="1"/>
          </p:cNvSpPr>
          <p:nvPr/>
        </p:nvSpPr>
        <p:spPr bwMode="auto">
          <a:xfrm>
            <a:off x="1293813" y="5002213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46" name="Oval 44"/>
          <p:cNvSpPr>
            <a:spLocks noChangeArrowheads="1"/>
          </p:cNvSpPr>
          <p:nvPr/>
        </p:nvSpPr>
        <p:spPr bwMode="auto">
          <a:xfrm>
            <a:off x="4310063" y="2762250"/>
            <a:ext cx="187325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8" name="Oval 26"/>
          <p:cNvSpPr>
            <a:spLocks noChangeArrowheads="1"/>
          </p:cNvSpPr>
          <p:nvPr/>
        </p:nvSpPr>
        <p:spPr bwMode="auto">
          <a:xfrm>
            <a:off x="4310063" y="52832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49" name="Oval 27"/>
          <p:cNvSpPr>
            <a:spLocks noChangeArrowheads="1"/>
          </p:cNvSpPr>
          <p:nvPr/>
        </p:nvSpPr>
        <p:spPr bwMode="auto">
          <a:xfrm>
            <a:off x="4310063" y="47228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0" name="Oval 28"/>
          <p:cNvSpPr>
            <a:spLocks noChangeArrowheads="1"/>
          </p:cNvSpPr>
          <p:nvPr/>
        </p:nvSpPr>
        <p:spPr bwMode="auto">
          <a:xfrm>
            <a:off x="4310063" y="3883025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2" name="Oval 109"/>
          <p:cNvSpPr>
            <a:spLocks noChangeArrowheads="1"/>
          </p:cNvSpPr>
          <p:nvPr/>
        </p:nvSpPr>
        <p:spPr bwMode="auto">
          <a:xfrm>
            <a:off x="4310063" y="22018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53" name="Oval 110"/>
          <p:cNvSpPr>
            <a:spLocks noChangeArrowheads="1"/>
          </p:cNvSpPr>
          <p:nvPr/>
        </p:nvSpPr>
        <p:spPr bwMode="auto">
          <a:xfrm>
            <a:off x="4310063" y="3321050"/>
            <a:ext cx="185737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308" name="Oval 118"/>
          <p:cNvSpPr>
            <a:spLocks noChangeArrowheads="1"/>
          </p:cNvSpPr>
          <p:nvPr/>
        </p:nvSpPr>
        <p:spPr bwMode="auto">
          <a:xfrm>
            <a:off x="4310063" y="500221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09" name="Oval 119"/>
          <p:cNvSpPr>
            <a:spLocks noChangeArrowheads="1"/>
          </p:cNvSpPr>
          <p:nvPr/>
        </p:nvSpPr>
        <p:spPr bwMode="auto">
          <a:xfrm>
            <a:off x="4310063" y="1922463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0" name="Oval 130"/>
          <p:cNvSpPr>
            <a:spLocks noChangeArrowheads="1"/>
          </p:cNvSpPr>
          <p:nvPr/>
        </p:nvSpPr>
        <p:spPr bwMode="auto">
          <a:xfrm>
            <a:off x="4310063" y="3041650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1" name="Oval 200"/>
          <p:cNvSpPr>
            <a:spLocks noChangeArrowheads="1"/>
          </p:cNvSpPr>
          <p:nvPr/>
        </p:nvSpPr>
        <p:spPr bwMode="auto">
          <a:xfrm>
            <a:off x="4310063" y="4162425"/>
            <a:ext cx="185737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2" name="Oval 215"/>
          <p:cNvSpPr>
            <a:spLocks noChangeArrowheads="1"/>
          </p:cNvSpPr>
          <p:nvPr/>
        </p:nvSpPr>
        <p:spPr bwMode="auto">
          <a:xfrm>
            <a:off x="4310063" y="3603625"/>
            <a:ext cx="185737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61" name="Oval 37"/>
          <p:cNvSpPr>
            <a:spLocks noChangeArrowheads="1"/>
          </p:cNvSpPr>
          <p:nvPr/>
        </p:nvSpPr>
        <p:spPr bwMode="auto">
          <a:xfrm>
            <a:off x="2647950" y="22018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2" name="Oval 41"/>
          <p:cNvSpPr>
            <a:spLocks noChangeArrowheads="1"/>
          </p:cNvSpPr>
          <p:nvPr/>
        </p:nvSpPr>
        <p:spPr bwMode="auto">
          <a:xfrm>
            <a:off x="2647950" y="27622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3" name="Oval 47"/>
          <p:cNvSpPr>
            <a:spLocks noChangeArrowheads="1"/>
          </p:cNvSpPr>
          <p:nvPr/>
        </p:nvSpPr>
        <p:spPr bwMode="auto">
          <a:xfrm>
            <a:off x="2647950" y="52832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164" name="Oval 77"/>
          <p:cNvSpPr>
            <a:spLocks noChangeArrowheads="1"/>
          </p:cNvSpPr>
          <p:nvPr/>
        </p:nvSpPr>
        <p:spPr bwMode="auto">
          <a:xfrm>
            <a:off x="2647950" y="3321050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50317" name="Oval 113"/>
          <p:cNvSpPr>
            <a:spLocks noChangeArrowheads="1"/>
          </p:cNvSpPr>
          <p:nvPr/>
        </p:nvSpPr>
        <p:spPr bwMode="auto">
          <a:xfrm>
            <a:off x="2647950" y="1922463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8" name="Oval 141"/>
          <p:cNvSpPr>
            <a:spLocks noChangeArrowheads="1"/>
          </p:cNvSpPr>
          <p:nvPr/>
        </p:nvSpPr>
        <p:spPr bwMode="auto">
          <a:xfrm>
            <a:off x="2647950" y="4162425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19" name="Oval 144"/>
          <p:cNvSpPr>
            <a:spLocks noChangeArrowheads="1"/>
          </p:cNvSpPr>
          <p:nvPr/>
        </p:nvSpPr>
        <p:spPr bwMode="auto">
          <a:xfrm>
            <a:off x="2647950" y="500221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0" name="Oval 173"/>
          <p:cNvSpPr>
            <a:spLocks noChangeArrowheads="1"/>
          </p:cNvSpPr>
          <p:nvPr/>
        </p:nvSpPr>
        <p:spPr bwMode="auto">
          <a:xfrm>
            <a:off x="2647950" y="472281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1" name="Oval 178"/>
          <p:cNvSpPr>
            <a:spLocks noChangeArrowheads="1"/>
          </p:cNvSpPr>
          <p:nvPr/>
        </p:nvSpPr>
        <p:spPr bwMode="auto">
          <a:xfrm>
            <a:off x="2647950" y="3603625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2" name="Oval 193"/>
          <p:cNvSpPr>
            <a:spLocks noChangeArrowheads="1"/>
          </p:cNvSpPr>
          <p:nvPr/>
        </p:nvSpPr>
        <p:spPr bwMode="auto">
          <a:xfrm>
            <a:off x="2647950" y="3883025"/>
            <a:ext cx="185738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3" name="Oval 219"/>
          <p:cNvSpPr>
            <a:spLocks noChangeArrowheads="1"/>
          </p:cNvSpPr>
          <p:nvPr/>
        </p:nvSpPr>
        <p:spPr bwMode="auto">
          <a:xfrm>
            <a:off x="2646363" y="3041650"/>
            <a:ext cx="185737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4" name="Rectangle 471"/>
          <p:cNvSpPr>
            <a:spLocks noChangeArrowheads="1"/>
          </p:cNvSpPr>
          <p:nvPr/>
        </p:nvSpPr>
        <p:spPr bwMode="auto">
          <a:xfrm>
            <a:off x="244475" y="1884363"/>
            <a:ext cx="962025" cy="8318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5" name="Rectangle 472"/>
          <p:cNvSpPr>
            <a:spLocks noChangeArrowheads="1"/>
          </p:cNvSpPr>
          <p:nvPr/>
        </p:nvSpPr>
        <p:spPr bwMode="auto">
          <a:xfrm>
            <a:off x="244475" y="1884363"/>
            <a:ext cx="1978025" cy="16621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6" name="Rectangle 473"/>
          <p:cNvSpPr>
            <a:spLocks noChangeArrowheads="1"/>
          </p:cNvSpPr>
          <p:nvPr/>
        </p:nvSpPr>
        <p:spPr bwMode="auto">
          <a:xfrm>
            <a:off x="244475" y="1884363"/>
            <a:ext cx="2994025" cy="2508250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7" name="Rectangle 474"/>
          <p:cNvSpPr>
            <a:spLocks noChangeArrowheads="1"/>
          </p:cNvSpPr>
          <p:nvPr/>
        </p:nvSpPr>
        <p:spPr bwMode="auto">
          <a:xfrm>
            <a:off x="244475" y="1884363"/>
            <a:ext cx="4302125" cy="3630612"/>
          </a:xfrm>
          <a:prstGeom prst="rect">
            <a:avLst/>
          </a:prstGeom>
          <a:noFill/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28" name="Rectangle 538"/>
          <p:cNvSpPr>
            <a:spLocks noChangeArrowheads="1"/>
          </p:cNvSpPr>
          <p:nvPr/>
        </p:nvSpPr>
        <p:spPr bwMode="auto">
          <a:xfrm>
            <a:off x="5392738" y="582453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29" name="Rectangle 539"/>
          <p:cNvSpPr>
            <a:spLocks noChangeArrowheads="1"/>
          </p:cNvSpPr>
          <p:nvPr/>
        </p:nvSpPr>
        <p:spPr bwMode="auto">
          <a:xfrm>
            <a:off x="5392738" y="545941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0" name="Rectangle 540"/>
          <p:cNvSpPr>
            <a:spLocks noChangeArrowheads="1"/>
          </p:cNvSpPr>
          <p:nvPr/>
        </p:nvSpPr>
        <p:spPr bwMode="auto">
          <a:xfrm>
            <a:off x="5392738" y="510381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4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1" name="Rectangle 541"/>
          <p:cNvSpPr>
            <a:spLocks noChangeArrowheads="1"/>
          </p:cNvSpPr>
          <p:nvPr/>
        </p:nvSpPr>
        <p:spPr bwMode="auto">
          <a:xfrm>
            <a:off x="5392738" y="4738688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2" name="Rectangle 542"/>
          <p:cNvSpPr>
            <a:spLocks noChangeArrowheads="1"/>
          </p:cNvSpPr>
          <p:nvPr/>
        </p:nvSpPr>
        <p:spPr bwMode="auto">
          <a:xfrm>
            <a:off x="5392738" y="4373563"/>
            <a:ext cx="85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8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3" name="Rectangle 543"/>
          <p:cNvSpPr>
            <a:spLocks noChangeArrowheads="1"/>
          </p:cNvSpPr>
          <p:nvPr/>
        </p:nvSpPr>
        <p:spPr bwMode="auto">
          <a:xfrm>
            <a:off x="5354638" y="4010025"/>
            <a:ext cx="1698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Arial" panose="020B0604020202020204" pitchFamily="34" charset="0"/>
              </a:rPr>
              <a:t>10</a:t>
            </a:r>
            <a:endParaRPr lang="en-US" altLang="en-US" sz="1200" b="1">
              <a:latin typeface="Arial" panose="020B0604020202020204" pitchFamily="34" charset="0"/>
            </a:endParaRPr>
          </a:p>
        </p:txBody>
      </p:sp>
      <p:sp>
        <p:nvSpPr>
          <p:cNvPr id="50334" name="Line 550"/>
          <p:cNvSpPr>
            <a:spLocks noChangeShapeType="1"/>
          </p:cNvSpPr>
          <p:nvPr/>
        </p:nvSpPr>
        <p:spPr bwMode="auto">
          <a:xfrm>
            <a:off x="5575300" y="3825875"/>
            <a:ext cx="0" cy="22066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335" name="Text Box 553"/>
          <p:cNvSpPr txBox="1">
            <a:spLocks noChangeArrowheads="1"/>
          </p:cNvSpPr>
          <p:nvPr/>
        </p:nvSpPr>
        <p:spPr bwMode="auto">
          <a:xfrm rot="-5400000">
            <a:off x="3668713" y="4327525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Species Richness</a:t>
            </a:r>
          </a:p>
        </p:txBody>
      </p:sp>
      <p:sp>
        <p:nvSpPr>
          <p:cNvPr id="50336" name="TextBox 2"/>
          <p:cNvSpPr txBox="1">
            <a:spLocks noChangeArrowheads="1"/>
          </p:cNvSpPr>
          <p:nvPr/>
        </p:nvSpPr>
        <p:spPr bwMode="auto">
          <a:xfrm>
            <a:off x="344488" y="6142038"/>
            <a:ext cx="25955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Chase and Knight 2013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Ecology Letters</a:t>
            </a:r>
          </a:p>
        </p:txBody>
      </p:sp>
      <p:sp>
        <p:nvSpPr>
          <p:cNvPr id="50337" name="Line 530"/>
          <p:cNvSpPr>
            <a:spLocks noChangeShapeType="1"/>
          </p:cNvSpPr>
          <p:nvPr/>
        </p:nvSpPr>
        <p:spPr bwMode="auto">
          <a:xfrm rot="5400000" flipH="1" flipV="1">
            <a:off x="7025481" y="4544219"/>
            <a:ext cx="17463" cy="2955925"/>
          </a:xfrm>
          <a:prstGeom prst="line">
            <a:avLst/>
          </a:prstGeom>
          <a:noFill/>
          <a:ln w="57150">
            <a:solidFill>
              <a:srgbClr val="1C1C1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338" name="AutoShape 532"/>
          <p:cNvSpPr>
            <a:spLocks noChangeArrowheads="1"/>
          </p:cNvSpPr>
          <p:nvPr/>
        </p:nvSpPr>
        <p:spPr bwMode="auto">
          <a:xfrm>
            <a:off x="8213725" y="3992563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39" name="AutoShape 533"/>
          <p:cNvSpPr>
            <a:spLocks noChangeArrowheads="1"/>
          </p:cNvSpPr>
          <p:nvPr/>
        </p:nvSpPr>
        <p:spPr bwMode="auto">
          <a:xfrm>
            <a:off x="7008813" y="4005263"/>
            <a:ext cx="100012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40" name="AutoShape 534"/>
          <p:cNvSpPr>
            <a:spLocks noChangeArrowheads="1"/>
          </p:cNvSpPr>
          <p:nvPr/>
        </p:nvSpPr>
        <p:spPr bwMode="auto">
          <a:xfrm>
            <a:off x="6257925" y="4125913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41" name="AutoShape 535"/>
          <p:cNvSpPr>
            <a:spLocks noChangeArrowheads="1"/>
          </p:cNvSpPr>
          <p:nvPr/>
        </p:nvSpPr>
        <p:spPr bwMode="auto">
          <a:xfrm>
            <a:off x="5756275" y="4770438"/>
            <a:ext cx="100013" cy="98425"/>
          </a:xfrm>
          <a:prstGeom prst="diamond">
            <a:avLst/>
          </a:prstGeom>
          <a:solidFill>
            <a:srgbClr val="1C1C1C"/>
          </a:solidFill>
          <a:ln w="28575">
            <a:solidFill>
              <a:srgbClr val="1C1C1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92" name="AutoShape 532"/>
          <p:cNvSpPr>
            <a:spLocks noChangeArrowheads="1"/>
          </p:cNvSpPr>
          <p:nvPr/>
        </p:nvSpPr>
        <p:spPr bwMode="auto">
          <a:xfrm>
            <a:off x="8226425" y="4025900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3" name="AutoShape 533"/>
          <p:cNvSpPr>
            <a:spLocks noChangeArrowheads="1"/>
          </p:cNvSpPr>
          <p:nvPr/>
        </p:nvSpPr>
        <p:spPr bwMode="auto">
          <a:xfrm>
            <a:off x="7023100" y="4221163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4" name="AutoShape 534"/>
          <p:cNvSpPr>
            <a:spLocks noChangeArrowheads="1"/>
          </p:cNvSpPr>
          <p:nvPr/>
        </p:nvSpPr>
        <p:spPr bwMode="auto">
          <a:xfrm>
            <a:off x="6272213" y="4710113"/>
            <a:ext cx="100012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5" name="AutoShape 535"/>
          <p:cNvSpPr>
            <a:spLocks noChangeArrowheads="1"/>
          </p:cNvSpPr>
          <p:nvPr/>
        </p:nvSpPr>
        <p:spPr bwMode="auto">
          <a:xfrm>
            <a:off x="5810250" y="5249863"/>
            <a:ext cx="100013" cy="98425"/>
          </a:xfrm>
          <a:prstGeom prst="diamond">
            <a:avLst/>
          </a:prstGeom>
          <a:solidFill>
            <a:srgbClr val="0070C0"/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n>
                <a:solidFill>
                  <a:srgbClr val="0070C0"/>
                </a:solidFill>
              </a:ln>
              <a:latin typeface="Arial" charset="0"/>
            </a:endParaRPr>
          </a:p>
        </p:txBody>
      </p:sp>
      <p:sp>
        <p:nvSpPr>
          <p:cNvPr id="196" name="Left Brace 195"/>
          <p:cNvSpPr/>
          <p:nvPr/>
        </p:nvSpPr>
        <p:spPr>
          <a:xfrm flipH="1">
            <a:off x="5892800" y="4786313"/>
            <a:ext cx="190500" cy="4635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7" name="TextBox 196"/>
          <p:cNvSpPr txBox="1">
            <a:spLocks noChangeArrowheads="1"/>
          </p:cNvSpPr>
          <p:nvPr/>
        </p:nvSpPr>
        <p:spPr bwMode="auto">
          <a:xfrm>
            <a:off x="5638800" y="3235325"/>
            <a:ext cx="1398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Large effect</a:t>
            </a:r>
          </a:p>
        </p:txBody>
      </p:sp>
      <p:cxnSp>
        <p:nvCxnSpPr>
          <p:cNvPr id="198" name="Straight Arrow Connector 197"/>
          <p:cNvCxnSpPr/>
          <p:nvPr/>
        </p:nvCxnSpPr>
        <p:spPr>
          <a:xfrm flipH="1">
            <a:off x="6019800" y="3517900"/>
            <a:ext cx="238125" cy="1284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8393113" y="3443288"/>
            <a:ext cx="131762" cy="382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Right Brace 199"/>
          <p:cNvSpPr/>
          <p:nvPr/>
        </p:nvSpPr>
        <p:spPr>
          <a:xfrm>
            <a:off x="8378825" y="3911600"/>
            <a:ext cx="185738" cy="2841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01" name="TextBox 200"/>
          <p:cNvSpPr txBox="1">
            <a:spLocks noChangeArrowheads="1"/>
          </p:cNvSpPr>
          <p:nvPr/>
        </p:nvSpPr>
        <p:spPr bwMode="auto">
          <a:xfrm>
            <a:off x="7688263" y="3044825"/>
            <a:ext cx="1409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Small Effect</a:t>
            </a:r>
          </a:p>
        </p:txBody>
      </p:sp>
      <p:sp>
        <p:nvSpPr>
          <p:cNvPr id="50352" name="TextBox 1"/>
          <p:cNvSpPr txBox="1">
            <a:spLocks noChangeArrowheads="1"/>
          </p:cNvSpPr>
          <p:nvPr/>
        </p:nvSpPr>
        <p:spPr bwMode="auto">
          <a:xfrm>
            <a:off x="5470525" y="6172200"/>
            <a:ext cx="3209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panose="020B0604020202020204" pitchFamily="34" charset="0"/>
              </a:rPr>
              <a:t>0	30	60	90	120	150	180</a:t>
            </a:r>
          </a:p>
        </p:txBody>
      </p:sp>
      <p:sp>
        <p:nvSpPr>
          <p:cNvPr id="50353" name="Oval 149"/>
          <p:cNvSpPr>
            <a:spLocks noChangeArrowheads="1"/>
          </p:cNvSpPr>
          <p:nvPr/>
        </p:nvSpPr>
        <p:spPr bwMode="auto">
          <a:xfrm>
            <a:off x="295275" y="2474913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4" name="Oval 214"/>
          <p:cNvSpPr>
            <a:spLocks noChangeArrowheads="1"/>
          </p:cNvSpPr>
          <p:nvPr/>
        </p:nvSpPr>
        <p:spPr bwMode="auto">
          <a:xfrm>
            <a:off x="952500" y="2220913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5" name="Oval 214"/>
          <p:cNvSpPr>
            <a:spLocks noChangeArrowheads="1"/>
          </p:cNvSpPr>
          <p:nvPr/>
        </p:nvSpPr>
        <p:spPr bwMode="auto">
          <a:xfrm>
            <a:off x="1295400" y="3019425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6" name="Oval 140"/>
          <p:cNvSpPr>
            <a:spLocks noChangeArrowheads="1"/>
          </p:cNvSpPr>
          <p:nvPr/>
        </p:nvSpPr>
        <p:spPr bwMode="auto">
          <a:xfrm>
            <a:off x="292100" y="3316288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7" name="Oval 197"/>
          <p:cNvSpPr>
            <a:spLocks noChangeArrowheads="1"/>
          </p:cNvSpPr>
          <p:nvPr/>
        </p:nvSpPr>
        <p:spPr bwMode="auto">
          <a:xfrm>
            <a:off x="1960563" y="2754313"/>
            <a:ext cx="187325" cy="180975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475E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8" name="Oval 125"/>
          <p:cNvSpPr>
            <a:spLocks noChangeArrowheads="1"/>
          </p:cNvSpPr>
          <p:nvPr/>
        </p:nvSpPr>
        <p:spPr bwMode="auto">
          <a:xfrm>
            <a:off x="2644775" y="249555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59" name="Oval 183"/>
          <p:cNvSpPr>
            <a:spLocks noChangeArrowheads="1"/>
          </p:cNvSpPr>
          <p:nvPr/>
        </p:nvSpPr>
        <p:spPr bwMode="auto">
          <a:xfrm>
            <a:off x="1627188" y="3887788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0" name="Oval 204"/>
          <p:cNvSpPr>
            <a:spLocks noChangeArrowheads="1"/>
          </p:cNvSpPr>
          <p:nvPr/>
        </p:nvSpPr>
        <p:spPr bwMode="auto">
          <a:xfrm>
            <a:off x="619125" y="3902075"/>
            <a:ext cx="187325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1" name="Oval 219"/>
          <p:cNvSpPr>
            <a:spLocks noChangeArrowheads="1"/>
          </p:cNvSpPr>
          <p:nvPr/>
        </p:nvSpPr>
        <p:spPr bwMode="auto">
          <a:xfrm>
            <a:off x="1309688" y="3608388"/>
            <a:ext cx="185737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2" name="Oval 115"/>
          <p:cNvSpPr>
            <a:spLocks noChangeArrowheads="1"/>
          </p:cNvSpPr>
          <p:nvPr/>
        </p:nvSpPr>
        <p:spPr bwMode="auto">
          <a:xfrm>
            <a:off x="2998788" y="4146550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3" name="Oval 178"/>
          <p:cNvSpPr>
            <a:spLocks noChangeArrowheads="1"/>
          </p:cNvSpPr>
          <p:nvPr/>
        </p:nvSpPr>
        <p:spPr bwMode="auto">
          <a:xfrm>
            <a:off x="1982788" y="4146550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4" name="Oval 208"/>
          <p:cNvSpPr>
            <a:spLocks noChangeArrowheads="1"/>
          </p:cNvSpPr>
          <p:nvPr/>
        </p:nvSpPr>
        <p:spPr bwMode="auto">
          <a:xfrm>
            <a:off x="295275" y="4722813"/>
            <a:ext cx="185738" cy="180975"/>
          </a:xfrm>
          <a:prstGeom prst="ellipse">
            <a:avLst/>
          </a:prstGeom>
          <a:gradFill rotWithShape="1">
            <a:gsLst>
              <a:gs pos="0">
                <a:srgbClr val="0073AC"/>
              </a:gs>
              <a:gs pos="100000">
                <a:srgbClr val="00355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5" name="Oval 218"/>
          <p:cNvSpPr>
            <a:spLocks noChangeArrowheads="1"/>
          </p:cNvSpPr>
          <p:nvPr/>
        </p:nvSpPr>
        <p:spPr bwMode="auto">
          <a:xfrm>
            <a:off x="2647950" y="4446588"/>
            <a:ext cx="187325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6" name="Oval 163"/>
          <p:cNvSpPr>
            <a:spLocks noChangeArrowheads="1"/>
          </p:cNvSpPr>
          <p:nvPr/>
        </p:nvSpPr>
        <p:spPr bwMode="auto">
          <a:xfrm>
            <a:off x="3313113" y="3032125"/>
            <a:ext cx="185737" cy="180975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7676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7" name="Oval 177"/>
          <p:cNvSpPr>
            <a:spLocks noChangeArrowheads="1"/>
          </p:cNvSpPr>
          <p:nvPr/>
        </p:nvSpPr>
        <p:spPr bwMode="auto">
          <a:xfrm>
            <a:off x="3313113" y="1939925"/>
            <a:ext cx="185737" cy="180975"/>
          </a:xfrm>
          <a:prstGeom prst="ellipse">
            <a:avLst/>
          </a:prstGeom>
          <a:gradFill rotWithShape="1">
            <a:gsLst>
              <a:gs pos="0">
                <a:srgbClr val="007A00"/>
              </a:gs>
              <a:gs pos="100000">
                <a:srgbClr val="0038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8" name="Oval 219"/>
          <p:cNvSpPr>
            <a:spLocks noChangeArrowheads="1"/>
          </p:cNvSpPr>
          <p:nvPr/>
        </p:nvSpPr>
        <p:spPr bwMode="auto">
          <a:xfrm>
            <a:off x="3978275" y="3311525"/>
            <a:ext cx="185738" cy="180975"/>
          </a:xfrm>
          <a:prstGeom prst="ellipse">
            <a:avLst/>
          </a:prstGeom>
          <a:gradFill rotWithShape="1">
            <a:gsLst>
              <a:gs pos="0">
                <a:srgbClr val="CC00FF"/>
              </a:gs>
              <a:gs pos="100000">
                <a:srgbClr val="5E0076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69" name="Oval 187"/>
          <p:cNvSpPr>
            <a:spLocks noChangeArrowheads="1"/>
          </p:cNvSpPr>
          <p:nvPr/>
        </p:nvSpPr>
        <p:spPr bwMode="auto">
          <a:xfrm>
            <a:off x="4310063" y="2473325"/>
            <a:ext cx="185737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0" name="Oval 190"/>
          <p:cNvSpPr>
            <a:spLocks noChangeArrowheads="1"/>
          </p:cNvSpPr>
          <p:nvPr/>
        </p:nvSpPr>
        <p:spPr bwMode="auto">
          <a:xfrm>
            <a:off x="3644900" y="4711700"/>
            <a:ext cx="187325" cy="180975"/>
          </a:xfrm>
          <a:prstGeom prst="ellipse">
            <a:avLst/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1" name="Oval 216"/>
          <p:cNvSpPr>
            <a:spLocks noChangeArrowheads="1"/>
          </p:cNvSpPr>
          <p:nvPr/>
        </p:nvSpPr>
        <p:spPr bwMode="auto">
          <a:xfrm>
            <a:off x="3978275" y="4710113"/>
            <a:ext cx="185738" cy="180975"/>
          </a:xfrm>
          <a:prstGeom prst="ellipse">
            <a:avLst/>
          </a:prstGeom>
          <a:gradFill rotWithShape="1">
            <a:gsLst>
              <a:gs pos="0">
                <a:srgbClr val="800080"/>
              </a:gs>
              <a:gs pos="100000">
                <a:srgbClr val="3B003B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2" name="Text Box 553"/>
          <p:cNvSpPr txBox="1">
            <a:spLocks noChangeArrowheads="1"/>
          </p:cNvSpPr>
          <p:nvPr/>
        </p:nvSpPr>
        <p:spPr bwMode="auto">
          <a:xfrm>
            <a:off x="6307138" y="6383338"/>
            <a:ext cx="30035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Area Sampled</a:t>
            </a:r>
          </a:p>
        </p:txBody>
      </p:sp>
      <p:sp>
        <p:nvSpPr>
          <p:cNvPr id="50373" name="Oval 129"/>
          <p:cNvSpPr>
            <a:spLocks noChangeArrowheads="1"/>
          </p:cNvSpPr>
          <p:nvPr/>
        </p:nvSpPr>
        <p:spPr bwMode="auto">
          <a:xfrm>
            <a:off x="1989138" y="246380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4" name="Oval 126"/>
          <p:cNvSpPr>
            <a:spLocks noChangeArrowheads="1"/>
          </p:cNvSpPr>
          <p:nvPr/>
        </p:nvSpPr>
        <p:spPr bwMode="auto">
          <a:xfrm>
            <a:off x="3644900" y="3328988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5" name="Oval 126"/>
          <p:cNvSpPr>
            <a:spLocks noChangeArrowheads="1"/>
          </p:cNvSpPr>
          <p:nvPr/>
        </p:nvSpPr>
        <p:spPr bwMode="auto">
          <a:xfrm>
            <a:off x="2998788" y="44418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6" name="Oval 141"/>
          <p:cNvSpPr>
            <a:spLocks noChangeArrowheads="1"/>
          </p:cNvSpPr>
          <p:nvPr/>
        </p:nvSpPr>
        <p:spPr bwMode="auto">
          <a:xfrm>
            <a:off x="1647825" y="1925638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7" name="Oval 141"/>
          <p:cNvSpPr>
            <a:spLocks noChangeArrowheads="1"/>
          </p:cNvSpPr>
          <p:nvPr/>
        </p:nvSpPr>
        <p:spPr bwMode="auto">
          <a:xfrm>
            <a:off x="1971675" y="3602038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8" name="Oval 141"/>
          <p:cNvSpPr>
            <a:spLocks noChangeArrowheads="1"/>
          </p:cNvSpPr>
          <p:nvPr/>
        </p:nvSpPr>
        <p:spPr bwMode="auto">
          <a:xfrm>
            <a:off x="3983038" y="2768600"/>
            <a:ext cx="185737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0379" name="Oval 142"/>
          <p:cNvSpPr>
            <a:spLocks noChangeArrowheads="1"/>
          </p:cNvSpPr>
          <p:nvPr/>
        </p:nvSpPr>
        <p:spPr bwMode="auto">
          <a:xfrm>
            <a:off x="3644900" y="4441825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1" name="Freeform 290"/>
          <p:cNvSpPr/>
          <p:nvPr/>
        </p:nvSpPr>
        <p:spPr>
          <a:xfrm>
            <a:off x="5622925" y="4010025"/>
            <a:ext cx="2692400" cy="1633538"/>
          </a:xfrm>
          <a:custGeom>
            <a:avLst/>
            <a:gdLst>
              <a:gd name="connsiteX0" fmla="*/ 0 w 2706624"/>
              <a:gd name="connsiteY0" fmla="*/ 1404938 h 1404938"/>
              <a:gd name="connsiteX1" fmla="*/ 658368 w 2706624"/>
              <a:gd name="connsiteY1" fmla="*/ 197930 h 1404938"/>
              <a:gd name="connsiteX2" fmla="*/ 2706624 w 2706624"/>
              <a:gd name="connsiteY2" fmla="*/ 15050 h 1404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6624" h="1404938">
                <a:moveTo>
                  <a:pt x="0" y="1404938"/>
                </a:moveTo>
                <a:cubicBezTo>
                  <a:pt x="103632" y="917258"/>
                  <a:pt x="207264" y="429578"/>
                  <a:pt x="658368" y="197930"/>
                </a:cubicBezTo>
                <a:cubicBezTo>
                  <a:pt x="1109472" y="-33718"/>
                  <a:pt x="1908048" y="-9334"/>
                  <a:pt x="2706624" y="1505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92" name="Oval 70"/>
          <p:cNvSpPr>
            <a:spLocks noChangeArrowheads="1"/>
          </p:cNvSpPr>
          <p:nvPr/>
        </p:nvSpPr>
        <p:spPr bwMode="auto">
          <a:xfrm>
            <a:off x="960438" y="22082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3" name="Oval 59"/>
          <p:cNvSpPr>
            <a:spLocks noChangeArrowheads="1"/>
          </p:cNvSpPr>
          <p:nvPr/>
        </p:nvSpPr>
        <p:spPr bwMode="auto">
          <a:xfrm>
            <a:off x="633413" y="247491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4" name="Oval 70"/>
          <p:cNvSpPr>
            <a:spLocks noChangeArrowheads="1"/>
          </p:cNvSpPr>
          <p:nvPr/>
        </p:nvSpPr>
        <p:spPr bwMode="auto">
          <a:xfrm>
            <a:off x="963613" y="1922463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5" name="Oval 122"/>
          <p:cNvSpPr>
            <a:spLocks noChangeArrowheads="1"/>
          </p:cNvSpPr>
          <p:nvPr/>
        </p:nvSpPr>
        <p:spPr bwMode="auto">
          <a:xfrm>
            <a:off x="615950" y="220345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96" name="Oval 78"/>
          <p:cNvSpPr>
            <a:spLocks noChangeArrowheads="1"/>
          </p:cNvSpPr>
          <p:nvPr/>
        </p:nvSpPr>
        <p:spPr bwMode="auto">
          <a:xfrm>
            <a:off x="1292225" y="3032125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7" name="Oval 78"/>
          <p:cNvSpPr>
            <a:spLocks noChangeArrowheads="1"/>
          </p:cNvSpPr>
          <p:nvPr/>
        </p:nvSpPr>
        <p:spPr bwMode="auto">
          <a:xfrm>
            <a:off x="1963738" y="2767013"/>
            <a:ext cx="185737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8" name="Oval 78"/>
          <p:cNvSpPr>
            <a:spLocks noChangeArrowheads="1"/>
          </p:cNvSpPr>
          <p:nvPr/>
        </p:nvSpPr>
        <p:spPr bwMode="auto">
          <a:xfrm>
            <a:off x="1947863" y="2217738"/>
            <a:ext cx="185737" cy="1825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299" name="Oval 125"/>
          <p:cNvSpPr>
            <a:spLocks noChangeArrowheads="1"/>
          </p:cNvSpPr>
          <p:nvPr/>
        </p:nvSpPr>
        <p:spPr bwMode="auto">
          <a:xfrm>
            <a:off x="290513" y="2781300"/>
            <a:ext cx="187325" cy="182563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0" name="Oval 52"/>
          <p:cNvSpPr>
            <a:spLocks noChangeArrowheads="1"/>
          </p:cNvSpPr>
          <p:nvPr/>
        </p:nvSpPr>
        <p:spPr bwMode="auto">
          <a:xfrm>
            <a:off x="1309688" y="192563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1" name="Oval 78"/>
          <p:cNvSpPr>
            <a:spLocks noChangeArrowheads="1"/>
          </p:cNvSpPr>
          <p:nvPr/>
        </p:nvSpPr>
        <p:spPr bwMode="auto">
          <a:xfrm>
            <a:off x="1990725" y="3060700"/>
            <a:ext cx="185738" cy="182563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2" name="Oval 34"/>
          <p:cNvSpPr>
            <a:spLocks noChangeArrowheads="1"/>
          </p:cNvSpPr>
          <p:nvPr/>
        </p:nvSpPr>
        <p:spPr bwMode="auto">
          <a:xfrm>
            <a:off x="2301875" y="3336925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3" name="Oval 34"/>
          <p:cNvSpPr>
            <a:spLocks noChangeArrowheads="1"/>
          </p:cNvSpPr>
          <p:nvPr/>
        </p:nvSpPr>
        <p:spPr bwMode="auto">
          <a:xfrm>
            <a:off x="1309688" y="364490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4" name="Oval 34"/>
          <p:cNvSpPr>
            <a:spLocks noChangeArrowheads="1"/>
          </p:cNvSpPr>
          <p:nvPr/>
        </p:nvSpPr>
        <p:spPr bwMode="auto">
          <a:xfrm>
            <a:off x="2660650" y="304800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5" name="Oval 128"/>
          <p:cNvSpPr>
            <a:spLocks noChangeArrowheads="1"/>
          </p:cNvSpPr>
          <p:nvPr/>
        </p:nvSpPr>
        <p:spPr bwMode="auto">
          <a:xfrm>
            <a:off x="655638" y="4160838"/>
            <a:ext cx="187325" cy="182562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6" name="Oval 56"/>
          <p:cNvSpPr>
            <a:spLocks noChangeArrowheads="1"/>
          </p:cNvSpPr>
          <p:nvPr/>
        </p:nvSpPr>
        <p:spPr bwMode="auto">
          <a:xfrm>
            <a:off x="2981325" y="1951038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07" name="Oval 115"/>
          <p:cNvSpPr>
            <a:spLocks noChangeArrowheads="1"/>
          </p:cNvSpPr>
          <p:nvPr/>
        </p:nvSpPr>
        <p:spPr bwMode="auto">
          <a:xfrm>
            <a:off x="2644775" y="3646488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8" name="Oval 141"/>
          <p:cNvSpPr>
            <a:spLocks noChangeArrowheads="1"/>
          </p:cNvSpPr>
          <p:nvPr/>
        </p:nvSpPr>
        <p:spPr bwMode="auto">
          <a:xfrm>
            <a:off x="1320800" y="4160838"/>
            <a:ext cx="185738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09" name="Oval 35"/>
          <p:cNvSpPr>
            <a:spLocks noChangeArrowheads="1"/>
          </p:cNvSpPr>
          <p:nvPr/>
        </p:nvSpPr>
        <p:spPr bwMode="auto">
          <a:xfrm>
            <a:off x="1649413" y="5022850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0" name="Oval 35"/>
          <p:cNvSpPr>
            <a:spLocks noChangeArrowheads="1"/>
          </p:cNvSpPr>
          <p:nvPr/>
        </p:nvSpPr>
        <p:spPr bwMode="auto">
          <a:xfrm>
            <a:off x="1322388" y="444658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1" name="Oval 35"/>
          <p:cNvSpPr>
            <a:spLocks noChangeArrowheads="1"/>
          </p:cNvSpPr>
          <p:nvPr/>
        </p:nvSpPr>
        <p:spPr bwMode="auto">
          <a:xfrm>
            <a:off x="3327400" y="50101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2" name="Oval 35"/>
          <p:cNvSpPr>
            <a:spLocks noChangeArrowheads="1"/>
          </p:cNvSpPr>
          <p:nvPr/>
        </p:nvSpPr>
        <p:spPr bwMode="auto">
          <a:xfrm>
            <a:off x="3340100" y="5302250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3" name="Oval 126"/>
          <p:cNvSpPr>
            <a:spLocks noChangeArrowheads="1"/>
          </p:cNvSpPr>
          <p:nvPr/>
        </p:nvSpPr>
        <p:spPr bwMode="auto">
          <a:xfrm>
            <a:off x="3667125" y="4149725"/>
            <a:ext cx="185738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4" name="Oval 126"/>
          <p:cNvSpPr>
            <a:spLocks noChangeArrowheads="1"/>
          </p:cNvSpPr>
          <p:nvPr/>
        </p:nvSpPr>
        <p:spPr bwMode="auto">
          <a:xfrm>
            <a:off x="4014788" y="1939925"/>
            <a:ext cx="185737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5" name="Oval 47"/>
          <p:cNvSpPr>
            <a:spLocks noChangeArrowheads="1"/>
          </p:cNvSpPr>
          <p:nvPr/>
        </p:nvSpPr>
        <p:spPr bwMode="auto">
          <a:xfrm>
            <a:off x="3327400" y="1973263"/>
            <a:ext cx="185738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6" name="Oval 124"/>
          <p:cNvSpPr>
            <a:spLocks noChangeArrowheads="1"/>
          </p:cNvSpPr>
          <p:nvPr/>
        </p:nvSpPr>
        <p:spPr bwMode="auto">
          <a:xfrm>
            <a:off x="2660650" y="4470400"/>
            <a:ext cx="187325" cy="180975"/>
          </a:xfrm>
          <a:prstGeom prst="ellipse">
            <a:avLst/>
          </a:prstGeom>
          <a:gradFill rotWithShape="1">
            <a:gsLst>
              <a:gs pos="0">
                <a:srgbClr val="A50021"/>
              </a:gs>
              <a:gs pos="100000">
                <a:srgbClr val="4C000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7" name="Oval 12"/>
          <p:cNvSpPr>
            <a:spLocks noChangeArrowheads="1"/>
          </p:cNvSpPr>
          <p:nvPr/>
        </p:nvSpPr>
        <p:spPr bwMode="auto">
          <a:xfrm>
            <a:off x="4014788" y="3316288"/>
            <a:ext cx="185737" cy="1809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72941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318" name="Oval 142"/>
          <p:cNvSpPr>
            <a:spLocks noChangeArrowheads="1"/>
          </p:cNvSpPr>
          <p:nvPr/>
        </p:nvSpPr>
        <p:spPr bwMode="auto">
          <a:xfrm>
            <a:off x="1311275" y="5010150"/>
            <a:ext cx="187325" cy="180975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lin ang="5400000" scaled="1"/>
          </a:gradFill>
          <a:ln w="9525">
            <a:solidFill>
              <a:srgbClr val="1C1C1C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319" name="Freeform 318"/>
          <p:cNvSpPr/>
          <p:nvPr/>
        </p:nvSpPr>
        <p:spPr>
          <a:xfrm>
            <a:off x="5619750" y="4084638"/>
            <a:ext cx="2682875" cy="1779587"/>
          </a:xfrm>
          <a:custGeom>
            <a:avLst/>
            <a:gdLst>
              <a:gd name="connsiteX0" fmla="*/ 0 w 2682240"/>
              <a:gd name="connsiteY0" fmla="*/ 1780032 h 1780032"/>
              <a:gd name="connsiteX1" fmla="*/ 390144 w 2682240"/>
              <a:gd name="connsiteY1" fmla="*/ 963168 h 1780032"/>
              <a:gd name="connsiteX2" fmla="*/ 1499616 w 2682240"/>
              <a:gd name="connsiteY2" fmla="*/ 182880 h 1780032"/>
              <a:gd name="connsiteX3" fmla="*/ 2682240 w 2682240"/>
              <a:gd name="connsiteY3" fmla="*/ 0 h 178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240" h="1780032">
                <a:moveTo>
                  <a:pt x="0" y="1780032"/>
                </a:moveTo>
                <a:cubicBezTo>
                  <a:pt x="70104" y="1504696"/>
                  <a:pt x="140208" y="1229360"/>
                  <a:pt x="390144" y="963168"/>
                </a:cubicBezTo>
                <a:cubicBezTo>
                  <a:pt x="640080" y="696976"/>
                  <a:pt x="1117600" y="343408"/>
                  <a:pt x="1499616" y="182880"/>
                </a:cubicBezTo>
                <a:cubicBezTo>
                  <a:pt x="1881632" y="22352"/>
                  <a:pt x="2281936" y="11176"/>
                  <a:pt x="2682240" y="0"/>
                </a:cubicBezTo>
              </a:path>
            </a:pathLst>
          </a:cu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040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1050" y="671513"/>
            <a:ext cx="20939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113" y="1425575"/>
            <a:ext cx="1987550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24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92" grpId="0" animBg="1"/>
      <p:bldP spid="193" grpId="0" animBg="1"/>
      <p:bldP spid="194" grpId="0" animBg="1"/>
      <p:bldP spid="195" grpId="0" animBg="1"/>
      <p:bldP spid="196" grpId="0" animBg="1"/>
      <p:bldP spid="197" grpId="0"/>
      <p:bldP spid="200" grpId="0" animBg="1"/>
      <p:bldP spid="201" grpId="0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741BD-5AC2-4FF6-B52B-BB6ED5A2D2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73" y="267072"/>
            <a:ext cx="7079040" cy="6124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8B9892-EA48-4603-B06E-E1761DE99719}"/>
              </a:ext>
            </a:extLst>
          </p:cNvPr>
          <p:cNvSpPr txBox="1"/>
          <p:nvPr/>
        </p:nvSpPr>
        <p:spPr>
          <a:xfrm>
            <a:off x="6645897" y="648866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3377081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290AA-4318-4492-B92F-5D9EF87233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169" y="389351"/>
            <a:ext cx="6802538" cy="5370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802CB-5A6A-4074-BF20-B8063A2210AE}"/>
              </a:ext>
            </a:extLst>
          </p:cNvPr>
          <p:cNvSpPr txBox="1"/>
          <p:nvPr/>
        </p:nvSpPr>
        <p:spPr>
          <a:xfrm>
            <a:off x="6495068" y="630400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Horvath et al. 2019</a:t>
            </a:r>
          </a:p>
        </p:txBody>
      </p:sp>
    </p:spTree>
    <p:extLst>
      <p:ext uri="{BB962C8B-B14F-4D97-AF65-F5344CB8AC3E}">
        <p14:creationId xmlns:p14="http://schemas.microsoft.com/office/powerpoint/2010/main" val="535397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26215" y="250968"/>
            <a:ext cx="4467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Altering </a:t>
            </a:r>
            <a:r>
              <a:rPr lang="en-US" b="1" u="sng" dirty="0">
                <a:solidFill>
                  <a:schemeClr val="tx2"/>
                </a:solidFill>
              </a:rPr>
              <a:t>N, SAD, or aggregation</a:t>
            </a:r>
            <a:r>
              <a:rPr lang="en-US" b="1" u="sng" dirty="0">
                <a:solidFill>
                  <a:srgbClr val="FF0000"/>
                </a:solidFill>
              </a:rPr>
              <a:t>----or S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81817" y="1095555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190445" y="3010619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561161" y="1095555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569789" y="3010619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99073" y="4155057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207701" y="6070121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78417" y="4155057"/>
            <a:ext cx="8627" cy="19150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587045" y="6070121"/>
            <a:ext cx="21566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190445" y="1199072"/>
            <a:ext cx="1992702" cy="1785668"/>
          </a:xfrm>
          <a:custGeom>
            <a:avLst/>
            <a:gdLst>
              <a:gd name="connsiteX0" fmla="*/ 0 w 1992702"/>
              <a:gd name="connsiteY0" fmla="*/ 1785668 h 1785668"/>
              <a:gd name="connsiteX1" fmla="*/ 655608 w 1992702"/>
              <a:gd name="connsiteY1" fmla="*/ 560717 h 1785668"/>
              <a:gd name="connsiteX2" fmla="*/ 1992702 w 1992702"/>
              <a:gd name="connsiteY2" fmla="*/ 0 h 17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702" h="1785668">
                <a:moveTo>
                  <a:pt x="0" y="1785668"/>
                </a:moveTo>
                <a:cubicBezTo>
                  <a:pt x="161745" y="1321998"/>
                  <a:pt x="323491" y="858328"/>
                  <a:pt x="655608" y="560717"/>
                </a:cubicBezTo>
                <a:cubicBezTo>
                  <a:pt x="987725" y="263106"/>
                  <a:pt x="1490213" y="131553"/>
                  <a:pt x="1992702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181817" y="1699404"/>
            <a:ext cx="2061715" cy="1311215"/>
          </a:xfrm>
          <a:custGeom>
            <a:avLst/>
            <a:gdLst>
              <a:gd name="connsiteX0" fmla="*/ 0 w 1992702"/>
              <a:gd name="connsiteY0" fmla="*/ 1785668 h 1785668"/>
              <a:gd name="connsiteX1" fmla="*/ 655608 w 1992702"/>
              <a:gd name="connsiteY1" fmla="*/ 560717 h 1785668"/>
              <a:gd name="connsiteX2" fmla="*/ 1992702 w 1992702"/>
              <a:gd name="connsiteY2" fmla="*/ 0 h 178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702" h="1785668">
                <a:moveTo>
                  <a:pt x="0" y="1785668"/>
                </a:moveTo>
                <a:cubicBezTo>
                  <a:pt x="161745" y="1321998"/>
                  <a:pt x="323491" y="858328"/>
                  <a:pt x="655608" y="560717"/>
                </a:cubicBezTo>
                <a:cubicBezTo>
                  <a:pt x="987725" y="263106"/>
                  <a:pt x="1490213" y="131553"/>
                  <a:pt x="1992702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156604" y="2166032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SAD</a:t>
            </a:r>
          </a:p>
          <a:p>
            <a:r>
              <a:rPr lang="en-US" dirty="0"/>
              <a:t>Change 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55780" y="3124366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29912" y="186842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4306859" y="190724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14134" y="496602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4306858" y="497964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9708" y="6083711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35124" y="3067285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35124" y="6083711"/>
            <a:ext cx="82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or N</a:t>
            </a:r>
          </a:p>
        </p:txBody>
      </p:sp>
      <p:sp>
        <p:nvSpPr>
          <p:cNvPr id="25" name="Freeform 24"/>
          <p:cNvSpPr/>
          <p:nvPr/>
        </p:nvSpPr>
        <p:spPr>
          <a:xfrm>
            <a:off x="5598543" y="1440611"/>
            <a:ext cx="2147978" cy="1552755"/>
          </a:xfrm>
          <a:custGeom>
            <a:avLst/>
            <a:gdLst>
              <a:gd name="connsiteX0" fmla="*/ 0 w 2147978"/>
              <a:gd name="connsiteY0" fmla="*/ 1552755 h 1552755"/>
              <a:gd name="connsiteX1" fmla="*/ 457200 w 2147978"/>
              <a:gd name="connsiteY1" fmla="*/ 388189 h 1552755"/>
              <a:gd name="connsiteX2" fmla="*/ 2147978 w 2147978"/>
              <a:gd name="connsiteY2" fmla="*/ 0 h 15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7978" h="1552755">
                <a:moveTo>
                  <a:pt x="0" y="1552755"/>
                </a:moveTo>
                <a:cubicBezTo>
                  <a:pt x="49602" y="1099868"/>
                  <a:pt x="99204" y="646982"/>
                  <a:pt x="457200" y="388189"/>
                </a:cubicBezTo>
                <a:cubicBezTo>
                  <a:pt x="815196" y="129396"/>
                  <a:pt x="1481587" y="64698"/>
                  <a:pt x="2147978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589917" y="1466491"/>
            <a:ext cx="2130725" cy="1526875"/>
          </a:xfrm>
          <a:custGeom>
            <a:avLst/>
            <a:gdLst>
              <a:gd name="connsiteX0" fmla="*/ 0 w 2130725"/>
              <a:gd name="connsiteY0" fmla="*/ 1526875 h 1526875"/>
              <a:gd name="connsiteX1" fmla="*/ 1302589 w 2130725"/>
              <a:gd name="connsiteY1" fmla="*/ 301924 h 1526875"/>
              <a:gd name="connsiteX2" fmla="*/ 2130725 w 2130725"/>
              <a:gd name="connsiteY2" fmla="*/ 0 h 15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0725" h="1526875">
                <a:moveTo>
                  <a:pt x="0" y="1526875"/>
                </a:moveTo>
                <a:cubicBezTo>
                  <a:pt x="473734" y="1041639"/>
                  <a:pt x="947468" y="556403"/>
                  <a:pt x="1302589" y="301924"/>
                </a:cubicBezTo>
                <a:cubicBezTo>
                  <a:pt x="1657710" y="47445"/>
                  <a:pt x="1894217" y="23722"/>
                  <a:pt x="2130725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545376" y="230075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SAD</a:t>
            </a:r>
          </a:p>
          <a:p>
            <a:r>
              <a:rPr lang="en-US" dirty="0"/>
              <a:t>No Change S</a:t>
            </a:r>
          </a:p>
        </p:txBody>
      </p:sp>
      <p:sp>
        <p:nvSpPr>
          <p:cNvPr id="28" name="Freeform 27"/>
          <p:cNvSpPr/>
          <p:nvPr/>
        </p:nvSpPr>
        <p:spPr>
          <a:xfrm>
            <a:off x="1224951" y="4399472"/>
            <a:ext cx="2363638" cy="1673524"/>
          </a:xfrm>
          <a:custGeom>
            <a:avLst/>
            <a:gdLst>
              <a:gd name="connsiteX0" fmla="*/ 0 w 2363638"/>
              <a:gd name="connsiteY0" fmla="*/ 1673524 h 1673524"/>
              <a:gd name="connsiteX1" fmla="*/ 698740 w 2363638"/>
              <a:gd name="connsiteY1" fmla="*/ 491705 h 1673524"/>
              <a:gd name="connsiteX2" fmla="*/ 2363638 w 2363638"/>
              <a:gd name="connsiteY2" fmla="*/ 0 h 167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3638" h="1673524">
                <a:moveTo>
                  <a:pt x="0" y="1673524"/>
                </a:moveTo>
                <a:cubicBezTo>
                  <a:pt x="152400" y="1222075"/>
                  <a:pt x="304800" y="770626"/>
                  <a:pt x="698740" y="491705"/>
                </a:cubicBezTo>
                <a:cubicBezTo>
                  <a:pt x="1092680" y="212784"/>
                  <a:pt x="1728159" y="106392"/>
                  <a:pt x="2363638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216325" y="4754932"/>
            <a:ext cx="2346384" cy="1309438"/>
          </a:xfrm>
          <a:custGeom>
            <a:avLst/>
            <a:gdLst>
              <a:gd name="connsiteX0" fmla="*/ 0 w 2346384"/>
              <a:gd name="connsiteY0" fmla="*/ 1309438 h 1309438"/>
              <a:gd name="connsiteX1" fmla="*/ 465826 w 2346384"/>
              <a:gd name="connsiteY1" fmla="*/ 369159 h 1309438"/>
              <a:gd name="connsiteX2" fmla="*/ 905773 w 2346384"/>
              <a:gd name="connsiteY2" fmla="*/ 41355 h 1309438"/>
              <a:gd name="connsiteX3" fmla="*/ 2346384 w 2346384"/>
              <a:gd name="connsiteY3" fmla="*/ 15476 h 130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384" h="1309438">
                <a:moveTo>
                  <a:pt x="0" y="1309438"/>
                </a:moveTo>
                <a:cubicBezTo>
                  <a:pt x="157432" y="944972"/>
                  <a:pt x="314864" y="580506"/>
                  <a:pt x="465826" y="369159"/>
                </a:cubicBezTo>
                <a:cubicBezTo>
                  <a:pt x="616788" y="157812"/>
                  <a:pt x="592347" y="100302"/>
                  <a:pt x="905773" y="41355"/>
                </a:cubicBezTo>
                <a:cubicBezTo>
                  <a:pt x="1219199" y="-17592"/>
                  <a:pt x="1782791" y="-1058"/>
                  <a:pt x="2346384" y="1547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43064" y="5294069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Change SAD</a:t>
            </a:r>
          </a:p>
          <a:p>
            <a:r>
              <a:rPr lang="en-US" dirty="0"/>
              <a:t>Change S</a:t>
            </a:r>
          </a:p>
        </p:txBody>
      </p:sp>
      <p:sp>
        <p:nvSpPr>
          <p:cNvPr id="31" name="Freeform 30"/>
          <p:cNvSpPr/>
          <p:nvPr/>
        </p:nvSpPr>
        <p:spPr>
          <a:xfrm>
            <a:off x="5615796" y="4754932"/>
            <a:ext cx="2311879" cy="1300811"/>
          </a:xfrm>
          <a:custGeom>
            <a:avLst/>
            <a:gdLst>
              <a:gd name="connsiteX0" fmla="*/ 0 w 2553419"/>
              <a:gd name="connsiteY0" fmla="*/ 1492369 h 1492369"/>
              <a:gd name="connsiteX1" fmla="*/ 914400 w 2553419"/>
              <a:gd name="connsiteY1" fmla="*/ 362309 h 1492369"/>
              <a:gd name="connsiteX2" fmla="*/ 2553419 w 2553419"/>
              <a:gd name="connsiteY2" fmla="*/ 0 h 149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3419" h="1492369">
                <a:moveTo>
                  <a:pt x="0" y="1492369"/>
                </a:moveTo>
                <a:cubicBezTo>
                  <a:pt x="244415" y="1051703"/>
                  <a:pt x="488830" y="611037"/>
                  <a:pt x="914400" y="362309"/>
                </a:cubicBezTo>
                <a:cubicBezTo>
                  <a:pt x="1339970" y="113581"/>
                  <a:pt x="1946694" y="56790"/>
                  <a:pt x="2553419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615796" y="5115464"/>
            <a:ext cx="2389517" cy="923027"/>
          </a:xfrm>
          <a:custGeom>
            <a:avLst/>
            <a:gdLst>
              <a:gd name="connsiteX0" fmla="*/ 0 w 2389517"/>
              <a:gd name="connsiteY0" fmla="*/ 923027 h 923027"/>
              <a:gd name="connsiteX1" fmla="*/ 155276 w 2389517"/>
              <a:gd name="connsiteY1" fmla="*/ 370936 h 923027"/>
              <a:gd name="connsiteX2" fmla="*/ 776378 w 2389517"/>
              <a:gd name="connsiteY2" fmla="*/ 129396 h 923027"/>
              <a:gd name="connsiteX3" fmla="*/ 2389517 w 2389517"/>
              <a:gd name="connsiteY3" fmla="*/ 0 h 92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9517" h="923027">
                <a:moveTo>
                  <a:pt x="0" y="923027"/>
                </a:moveTo>
                <a:cubicBezTo>
                  <a:pt x="12940" y="713117"/>
                  <a:pt x="25880" y="503208"/>
                  <a:pt x="155276" y="370936"/>
                </a:cubicBezTo>
                <a:cubicBezTo>
                  <a:pt x="284672" y="238664"/>
                  <a:pt x="404005" y="191219"/>
                  <a:pt x="776378" y="129396"/>
                </a:cubicBezTo>
                <a:cubicBezTo>
                  <a:pt x="1148751" y="67573"/>
                  <a:pt x="1769134" y="33786"/>
                  <a:pt x="2389517" y="0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422851" y="5522919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can this happen?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43532" y="3390982"/>
            <a:ext cx="34163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 differs for different reasons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588590" y="2726826"/>
            <a:ext cx="1046035" cy="687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706981" y="3842264"/>
            <a:ext cx="553179" cy="781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436421" y="3823207"/>
            <a:ext cx="733183" cy="596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49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62"/>
          <a:stretch/>
        </p:blipFill>
        <p:spPr>
          <a:xfrm>
            <a:off x="-63771" y="190426"/>
            <a:ext cx="6668219" cy="13487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588" y="1827995"/>
            <a:ext cx="51860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causes accumulation curves to cross?  </a:t>
            </a:r>
          </a:p>
          <a:p>
            <a:endParaRPr lang="en-US" b="1" dirty="0"/>
          </a:p>
          <a:p>
            <a:r>
              <a:rPr lang="en-US" b="1" dirty="0"/>
              <a:t>How can you detect this?</a:t>
            </a:r>
          </a:p>
          <a:p>
            <a:endParaRPr lang="en-US" b="1" dirty="0"/>
          </a:p>
          <a:p>
            <a:r>
              <a:rPr lang="en-US" b="1" dirty="0"/>
              <a:t>How often does it happen?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7" y="3552678"/>
            <a:ext cx="3798602" cy="2790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5924" y="6204901"/>
            <a:ext cx="184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Graham and Blake 2001</a:t>
            </a:r>
          </a:p>
        </p:txBody>
      </p:sp>
    </p:spTree>
    <p:extLst>
      <p:ext uri="{BB962C8B-B14F-4D97-AF65-F5344CB8AC3E}">
        <p14:creationId xmlns:p14="http://schemas.microsoft.com/office/powerpoint/2010/main" val="3043261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8A829F-9A29-40DC-9F37-1EB41C395E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6691" y="540204"/>
            <a:ext cx="4762706" cy="4713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41AC5A-FEB0-4FE9-A638-834A92FC2C42}"/>
              </a:ext>
            </a:extLst>
          </p:cNvPr>
          <p:cNvSpPr txBox="1"/>
          <p:nvPr/>
        </p:nvSpPr>
        <p:spPr>
          <a:xfrm>
            <a:off x="6994689" y="629541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Chase et al. 2018</a:t>
            </a:r>
          </a:p>
        </p:txBody>
      </p:sp>
    </p:spTree>
    <p:extLst>
      <p:ext uri="{BB962C8B-B14F-4D97-AF65-F5344CB8AC3E}">
        <p14:creationId xmlns:p14="http://schemas.microsoft.com/office/powerpoint/2010/main" val="880478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0" y="2647964"/>
            <a:ext cx="566738" cy="1826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02507" y="939305"/>
            <a:ext cx="6305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 example….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Germany</a:t>
            </a:r>
            <a:r>
              <a:rPr lang="en-US" sz="2400" b="1" dirty="0"/>
              <a:t> vs. </a:t>
            </a:r>
            <a:r>
              <a:rPr lang="en-US" sz="2400" b="1" dirty="0">
                <a:solidFill>
                  <a:srgbClr val="002060"/>
                </a:solidFill>
              </a:rPr>
              <a:t>USA</a:t>
            </a:r>
          </a:p>
          <a:p>
            <a:r>
              <a:rPr lang="en-US" sz="2400" b="1" dirty="0"/>
              <a:t>						….in BEER!!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178" y="2754629"/>
            <a:ext cx="7487711" cy="175432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7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Leipzig has good beer….but its diversity is low</a:t>
            </a:r>
          </a:p>
          <a:p>
            <a:endParaRPr lang="en-US" sz="27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sz="27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1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-iDiv visitor from the U.S. in Feb, 2014</a:t>
            </a:r>
          </a:p>
        </p:txBody>
      </p:sp>
    </p:spTree>
    <p:extLst>
      <p:ext uri="{BB962C8B-B14F-4D97-AF65-F5344CB8AC3E}">
        <p14:creationId xmlns:p14="http://schemas.microsoft.com/office/powerpoint/2010/main" val="53014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1182" y="1876013"/>
            <a:ext cx="3054662" cy="305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9230" y="1819403"/>
            <a:ext cx="4438394" cy="308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453" y="2264042"/>
            <a:ext cx="3901710" cy="2604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6877" y="981397"/>
            <a:ext cx="54697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German beer is lower in diversity than the U.S…..Really?  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9918" y="232311"/>
            <a:ext cx="6220394" cy="419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6265" y="1343925"/>
            <a:ext cx="3278671" cy="197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montpelierliquors.com/images/brooklynbrewery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063" y="1512853"/>
            <a:ext cx="2975616" cy="186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8601" y="3967839"/>
            <a:ext cx="2998128" cy="146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7756" y="3945830"/>
            <a:ext cx="2414361" cy="131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8608" y="1595804"/>
            <a:ext cx="9227512" cy="362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7056" y="1872775"/>
            <a:ext cx="4688599" cy="3257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313" b="13163"/>
          <a:stretch/>
        </p:blipFill>
        <p:spPr>
          <a:xfrm>
            <a:off x="1332691" y="1351504"/>
            <a:ext cx="2843972" cy="3766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05" t="13027" r="-6103" b="1550"/>
          <a:stretch/>
        </p:blipFill>
        <p:spPr>
          <a:xfrm>
            <a:off x="4457676" y="1586447"/>
            <a:ext cx="3812720" cy="3438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4578" y="992507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Need a fair comparison---rarefaction</a:t>
            </a:r>
          </a:p>
        </p:txBody>
      </p:sp>
    </p:spTree>
    <p:extLst>
      <p:ext uri="{BB962C8B-B14F-4D97-AF65-F5344CB8AC3E}">
        <p14:creationId xmlns:p14="http://schemas.microsoft.com/office/powerpoint/2010/main" val="18619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342"/>
          <a:stretch/>
        </p:blipFill>
        <p:spPr>
          <a:xfrm>
            <a:off x="482860" y="1118325"/>
            <a:ext cx="7047728" cy="4098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607922">
            <a:off x="4195539" y="175851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Near Mainland</a:t>
            </a:r>
          </a:p>
        </p:txBody>
      </p:sp>
      <p:sp>
        <p:nvSpPr>
          <p:cNvPr id="5" name="TextBox 4"/>
          <p:cNvSpPr txBox="1"/>
          <p:nvPr/>
        </p:nvSpPr>
        <p:spPr>
          <a:xfrm rot="20495301">
            <a:off x="2514777" y="398357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Far from Mainland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7006" y="5601866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MacArthur and Wilson 1963</a:t>
            </a:r>
          </a:p>
        </p:txBody>
      </p:sp>
    </p:spTree>
    <p:extLst>
      <p:ext uri="{BB962C8B-B14F-4D97-AF65-F5344CB8AC3E}">
        <p14:creationId xmlns:p14="http://schemas.microsoft.com/office/powerpoint/2010/main" val="132437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219" y="1606347"/>
            <a:ext cx="3553175" cy="1998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118" y="3647186"/>
            <a:ext cx="2805871" cy="21044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7317" y="980590"/>
            <a:ext cx="6186211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Leipzig has good beer….but </a:t>
            </a:r>
            <a:r>
              <a:rPr lang="en-US" sz="21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diversity</a:t>
            </a:r>
            <a:r>
              <a:rPr lang="en-US" sz="21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low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936728" y="1784612"/>
            <a:ext cx="1853119" cy="2705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619597" y="2605676"/>
            <a:ext cx="2258726" cy="24083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324" t="13027" r="-6103" b="50713"/>
          <a:stretch/>
        </p:blipFill>
        <p:spPr>
          <a:xfrm>
            <a:off x="4092995" y="2080323"/>
            <a:ext cx="2671562" cy="30728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7166" y="2381814"/>
            <a:ext cx="337130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Grain</a:t>
            </a:r>
            <a:r>
              <a:rPr lang="en-US" b="1" dirty="0"/>
              <a:t>—</a:t>
            </a:r>
          </a:p>
          <a:p>
            <a:r>
              <a:rPr lang="en-US" b="1" dirty="0"/>
              <a:t>	what is the scale in which 	data are aggregated?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sz="2400" b="1" dirty="0">
                <a:solidFill>
                  <a:srgbClr val="0070C0"/>
                </a:solidFill>
              </a:rPr>
              <a:t>Extent</a:t>
            </a:r>
            <a:r>
              <a:rPr lang="en-US" b="1" dirty="0"/>
              <a:t>—</a:t>
            </a:r>
          </a:p>
          <a:p>
            <a:r>
              <a:rPr lang="en-US" b="1" dirty="0"/>
              <a:t>	What is the scale of 	comparison?</a:t>
            </a:r>
          </a:p>
        </p:txBody>
      </p:sp>
    </p:spTree>
    <p:extLst>
      <p:ext uri="{BB962C8B-B14F-4D97-AF65-F5344CB8AC3E}">
        <p14:creationId xmlns:p14="http://schemas.microsoft.com/office/powerpoint/2010/main" val="170686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514602" y="1543050"/>
            <a:ext cx="36479" cy="3056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551081" y="4599968"/>
            <a:ext cx="5083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90844" y="459996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11743" y="1478766"/>
            <a:ext cx="50526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3.5</a:t>
            </a:r>
          </a:p>
          <a:p>
            <a:endParaRPr lang="en-US" dirty="0"/>
          </a:p>
          <a:p>
            <a:r>
              <a:rPr lang="en-US" dirty="0"/>
              <a:t>3.0</a:t>
            </a:r>
          </a:p>
          <a:p>
            <a:endParaRPr lang="en-US" dirty="0"/>
          </a:p>
          <a:p>
            <a:r>
              <a:rPr lang="en-US" dirty="0"/>
              <a:t>2.5</a:t>
            </a:r>
          </a:p>
          <a:p>
            <a:endParaRPr lang="en-US" dirty="0"/>
          </a:p>
          <a:p>
            <a:r>
              <a:rPr lang="en-US" dirty="0"/>
              <a:t>2.0</a:t>
            </a:r>
          </a:p>
          <a:p>
            <a:endParaRPr lang="en-US" dirty="0"/>
          </a:p>
          <a:p>
            <a:r>
              <a:rPr lang="en-US" dirty="0"/>
              <a:t>1.5</a:t>
            </a:r>
          </a:p>
          <a:p>
            <a:endParaRPr lang="en-US" dirty="0"/>
          </a:p>
          <a:p>
            <a:r>
              <a:rPr lang="en-US" dirty="0"/>
              <a:t>1.0</a:t>
            </a:r>
          </a:p>
          <a:p>
            <a:endParaRPr lang="en-US" dirty="0"/>
          </a:p>
          <a:p>
            <a:r>
              <a:rPr lang="en-US" dirty="0"/>
              <a:t>0.5</a:t>
            </a:r>
          </a:p>
          <a:p>
            <a:endParaRPr lang="en-US" dirty="0"/>
          </a:p>
          <a:p>
            <a:r>
              <a:rPr lang="en-US" dirty="0"/>
              <a:t>0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927" y="4080164"/>
            <a:ext cx="307337" cy="1967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954" y="3853452"/>
            <a:ext cx="283853" cy="1597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237" y="3154005"/>
            <a:ext cx="307337" cy="1967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237" y="3368980"/>
            <a:ext cx="307337" cy="1729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32559" y="458719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City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784" y="3803968"/>
            <a:ext cx="307337" cy="1967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951" y="3570148"/>
            <a:ext cx="283853" cy="15972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09271" y="461118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13676" y="4587193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Country 		Country</a:t>
            </a:r>
          </a:p>
          <a:p>
            <a:r>
              <a:rPr lang="en-US" b="1" dirty="0"/>
              <a:t>(rarefied)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836" y="1918843"/>
            <a:ext cx="307337" cy="19670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319" y="2672312"/>
            <a:ext cx="283853" cy="1597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982" y="1479695"/>
            <a:ext cx="283853" cy="159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6361" y="5311904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Scale of observation (grain/extent)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73536" y="2809601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 Number of beer types </a:t>
            </a:r>
          </a:p>
        </p:txBody>
      </p:sp>
    </p:spTree>
    <p:extLst>
      <p:ext uri="{BB962C8B-B14F-4D97-AF65-F5344CB8AC3E}">
        <p14:creationId xmlns:p14="http://schemas.microsoft.com/office/powerpoint/2010/main" val="18270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1" y="920934"/>
            <a:ext cx="7543233" cy="5667960"/>
          </a:xfrm>
          <a:prstGeom prst="rect">
            <a:avLst/>
          </a:prstGeom>
          <a:solidFill>
            <a:schemeClr val="bg1">
              <a:alpha val="26000"/>
            </a:schemeClr>
          </a:solidFill>
        </p:spPr>
      </p:pic>
      <p:sp>
        <p:nvSpPr>
          <p:cNvPr id="4" name="TextBox 3"/>
          <p:cNvSpPr txBox="1"/>
          <p:nvPr/>
        </p:nvSpPr>
        <p:spPr>
          <a:xfrm>
            <a:off x="133233" y="7412"/>
            <a:ext cx="867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..but we already have a way to deal with scale…</a:t>
            </a:r>
            <a:r>
              <a:rPr lang="en-US" sz="2400" b="1" dirty="0">
                <a:latin typeface="Symbol" panose="05050102010706020507" pitchFamily="18" charset="2"/>
              </a:rPr>
              <a:t>b</a:t>
            </a:r>
            <a:r>
              <a:rPr lang="en-US" sz="2400" b="1" dirty="0"/>
              <a:t>-diversity</a:t>
            </a:r>
          </a:p>
        </p:txBody>
      </p:sp>
      <p:sp>
        <p:nvSpPr>
          <p:cNvPr id="5" name="Rectangle 4"/>
          <p:cNvSpPr/>
          <p:nvPr/>
        </p:nvSpPr>
        <p:spPr>
          <a:xfrm rot="1875295">
            <a:off x="1531348" y="4530653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9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875295">
            <a:off x="1880134" y="2151262"/>
            <a:ext cx="429977" cy="31960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10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875295">
            <a:off x="6391605" y="3950510"/>
            <a:ext cx="1192151" cy="105917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75295">
            <a:off x="6297618" y="2843908"/>
            <a:ext cx="545559" cy="37917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9" name="Rectangle 8"/>
          <p:cNvSpPr/>
          <p:nvPr/>
        </p:nvSpPr>
        <p:spPr>
          <a:xfrm rot="1875295" flipH="1">
            <a:off x="2446437" y="3210755"/>
            <a:ext cx="526606" cy="47346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875295">
            <a:off x="4809929" y="2179129"/>
            <a:ext cx="308340" cy="25854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1592" y="4588668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58036" y="510540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775575" y="4893274"/>
            <a:ext cx="983080" cy="261610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2782" y="2508580"/>
            <a:ext cx="179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sz="2800" b="1" dirty="0">
                <a:solidFill>
                  <a:schemeClr val="bg1"/>
                </a:solidFill>
              </a:rPr>
              <a:t>-diversity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09557" y="2882443"/>
            <a:ext cx="593782" cy="139675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rot="419030">
            <a:off x="764022" y="1555211"/>
            <a:ext cx="6993947" cy="5018157"/>
          </a:xfrm>
          <a:prstGeom prst="ellipse">
            <a:avLst/>
          </a:prstGeom>
          <a:solidFill>
            <a:schemeClr val="bg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64835" y="1114206"/>
            <a:ext cx="239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sz="2800" b="1" dirty="0">
                <a:solidFill>
                  <a:schemeClr val="bg1"/>
                </a:solidFill>
              </a:rPr>
              <a:t>-diversity (21)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70" y="883449"/>
            <a:ext cx="7547502" cy="57429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48924" y="833207"/>
            <a:ext cx="1981633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Symbol" panose="05050102010706020507" pitchFamily="18" charset="2"/>
              </a:rPr>
              <a:t>a</a:t>
            </a:r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 b</a:t>
            </a:r>
            <a:r>
              <a:rPr lang="en-US" sz="4800" b="1" dirty="0">
                <a:latin typeface="Symbol" panose="05050102010706020507" pitchFamily="18" charset="2"/>
              </a:rPr>
              <a:t> = g</a:t>
            </a:r>
          </a:p>
          <a:p>
            <a:pPr marL="571500" indent="-571500">
              <a:buFont typeface="Symbol" panose="05050102010706020507" pitchFamily="18" charset="2"/>
              <a:buChar char="a"/>
            </a:pPr>
            <a:endParaRPr lang="en-US" sz="3600" b="1" dirty="0">
              <a:latin typeface="Symbol" panose="05050102010706020507" pitchFamily="18" charset="2"/>
            </a:endParaRPr>
          </a:p>
          <a:p>
            <a:r>
              <a:rPr lang="en-US" sz="4800" b="1" dirty="0">
                <a:solidFill>
                  <a:srgbClr val="C00000"/>
                </a:solidFill>
                <a:latin typeface="Symbol" panose="05050102010706020507" pitchFamily="18" charset="2"/>
              </a:rPr>
              <a:t>b</a:t>
            </a:r>
            <a:r>
              <a:rPr lang="en-US" sz="4800" b="1" dirty="0">
                <a:latin typeface="Symbol" panose="05050102010706020507" pitchFamily="18" charset="2"/>
              </a:rPr>
              <a:t> = g/a</a:t>
            </a:r>
          </a:p>
          <a:p>
            <a:endParaRPr lang="en-US" sz="4800" b="1" dirty="0"/>
          </a:p>
        </p:txBody>
      </p:sp>
      <p:sp>
        <p:nvSpPr>
          <p:cNvPr id="2" name="Rectangle 1"/>
          <p:cNvSpPr/>
          <p:nvPr/>
        </p:nvSpPr>
        <p:spPr>
          <a:xfrm>
            <a:off x="5954822" y="283422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</a:t>
            </a:r>
            <a:r>
              <a:rPr lang="en-US" sz="4800" b="1" dirty="0">
                <a:solidFill>
                  <a:srgbClr val="0070C0"/>
                </a:solidFill>
              </a:rPr>
              <a:t>21 / 7</a:t>
            </a: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/>
            </a:r>
            <a:b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</a:br>
            <a:endParaRPr lang="en-US" sz="4800" b="1" dirty="0">
              <a:solidFill>
                <a:srgbClr val="0070C0"/>
              </a:solidFill>
              <a:latin typeface="Symbol" panose="05050102010706020507" pitchFamily="18" charset="2"/>
            </a:endParaRPr>
          </a:p>
          <a:p>
            <a:pPr marL="857250" indent="-857250">
              <a:buFont typeface="Symbol" panose="05050102010706020507" pitchFamily="18" charset="2"/>
              <a:buChar char="b"/>
            </a:pPr>
            <a:r>
              <a:rPr lang="en-US" sz="4800" b="1" dirty="0">
                <a:solidFill>
                  <a:srgbClr val="0070C0"/>
                </a:solidFill>
                <a:latin typeface="Symbol" panose="05050102010706020507" pitchFamily="18" charset="2"/>
              </a:rPr>
              <a:t>= 3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7946" y="6013800"/>
            <a:ext cx="8626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ymbol" panose="05050102010706020507" pitchFamily="18" charset="2"/>
              </a:rPr>
              <a:t>b</a:t>
            </a:r>
            <a:r>
              <a:rPr lang="en-US" sz="2800" b="1" dirty="0"/>
              <a:t>-diversity is a scalar from local (</a:t>
            </a:r>
            <a:r>
              <a:rPr lang="en-US" sz="2800" b="1" dirty="0">
                <a:latin typeface="Symbol" panose="05050102010706020507" pitchFamily="18" charset="2"/>
              </a:rPr>
              <a:t>a</a:t>
            </a:r>
            <a:r>
              <a:rPr lang="en-US" sz="2800" b="1" dirty="0"/>
              <a:t>) to regional (</a:t>
            </a:r>
            <a:r>
              <a:rPr lang="en-US" sz="2800" b="1" dirty="0">
                <a:latin typeface="Symbol" panose="05050102010706020507" pitchFamily="18" charset="2"/>
              </a:rPr>
              <a:t>g</a:t>
            </a:r>
            <a:r>
              <a:rPr lang="en-U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30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-0.25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20" grpId="0"/>
      <p:bldP spid="20" grpId="1"/>
      <p:bldP spid="28" grpId="0" animBg="1"/>
      <p:bldP spid="28" grpId="1" animBg="1"/>
      <p:bldP spid="30" grpId="0"/>
      <p:bldP spid="30" grpId="1"/>
      <p:bldP spid="32" grpId="0" build="p"/>
      <p:bldP spid="2" grpId="0" build="p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739531"/>
            <a:ext cx="8194854" cy="52748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9246" y="28627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Distance-decay….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71072" y="6426679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Nekola</a:t>
            </a:r>
            <a:r>
              <a:rPr lang="en-US" dirty="0"/>
              <a:t> and White 1999</a:t>
            </a:r>
          </a:p>
        </p:txBody>
      </p:sp>
    </p:spTree>
    <p:extLst>
      <p:ext uri="{BB962C8B-B14F-4D97-AF65-F5344CB8AC3E}">
        <p14:creationId xmlns:p14="http://schemas.microsoft.com/office/powerpoint/2010/main" val="2944164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689"/>
          <a:stretch/>
        </p:blipFill>
        <p:spPr>
          <a:xfrm>
            <a:off x="61939" y="737117"/>
            <a:ext cx="3775459" cy="1109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633"/>
          <a:stretch/>
        </p:blipFill>
        <p:spPr>
          <a:xfrm>
            <a:off x="68510" y="5754969"/>
            <a:ext cx="2532108" cy="840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953"/>
          <a:stretch/>
        </p:blipFill>
        <p:spPr>
          <a:xfrm>
            <a:off x="5466096" y="3400633"/>
            <a:ext cx="3481163" cy="792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267" y="2580270"/>
            <a:ext cx="3664558" cy="1099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9" y="3476007"/>
            <a:ext cx="4679729" cy="8342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8593" y="5141092"/>
            <a:ext cx="3385460" cy="960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062" y="106706"/>
            <a:ext cx="4062064" cy="737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854" y="779559"/>
            <a:ext cx="4630142" cy="1196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727"/>
          <a:stretch/>
        </p:blipFill>
        <p:spPr>
          <a:xfrm>
            <a:off x="3955825" y="4593886"/>
            <a:ext cx="3670775" cy="5335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938"/>
          <a:stretch/>
        </p:blipFill>
        <p:spPr>
          <a:xfrm>
            <a:off x="27892" y="4076713"/>
            <a:ext cx="4128543" cy="8058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8582"/>
          <a:stretch/>
        </p:blipFill>
        <p:spPr>
          <a:xfrm>
            <a:off x="4741668" y="4106210"/>
            <a:ext cx="4264801" cy="5081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62" t="39408" r="20989" b="3074"/>
          <a:stretch/>
        </p:blipFill>
        <p:spPr>
          <a:xfrm>
            <a:off x="6263123" y="5049697"/>
            <a:ext cx="2494837" cy="581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751"/>
          <a:stretch/>
        </p:blipFill>
        <p:spPr>
          <a:xfrm>
            <a:off x="0" y="184734"/>
            <a:ext cx="4402821" cy="5337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71" y="1835136"/>
            <a:ext cx="4477604" cy="8256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464"/>
          <a:stretch/>
        </p:blipFill>
        <p:spPr>
          <a:xfrm>
            <a:off x="4247092" y="2390830"/>
            <a:ext cx="4042142" cy="8657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928" y="5631665"/>
            <a:ext cx="3185344" cy="843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63" t="44080"/>
          <a:stretch/>
        </p:blipFill>
        <p:spPr>
          <a:xfrm>
            <a:off x="2448355" y="6175168"/>
            <a:ext cx="3719054" cy="5991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4582" y="1837693"/>
            <a:ext cx="4382908" cy="10021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10" y="4956406"/>
            <a:ext cx="3075014" cy="5551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3" y="23993"/>
            <a:ext cx="4929760" cy="3978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416" y="4036409"/>
            <a:ext cx="6846128" cy="2822375"/>
          </a:xfrm>
          <a:prstGeom prst="rect">
            <a:avLst/>
          </a:prstGeom>
          <a:ln w="38100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404609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9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1603375" y="965231"/>
            <a:ext cx="5257800" cy="3327401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10743" y="4969140"/>
            <a:ext cx="8449749" cy="146193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 dirty="0">
                <a:latin typeface="Arial" panose="020B0604020202020204" pitchFamily="34" charset="0"/>
              </a:rPr>
              <a:t>Linearization of an inherently non-linear pattern</a:t>
            </a:r>
          </a:p>
          <a:p>
            <a:pPr>
              <a:spcBef>
                <a:spcPct val="0"/>
              </a:spcBef>
            </a:pPr>
            <a:endParaRPr lang="en-US" altLang="en-US" sz="14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Shape determined by several distinct components that underlie SAC</a:t>
            </a:r>
          </a:p>
          <a:p>
            <a:pPr lvl="1">
              <a:spcBef>
                <a:spcPct val="0"/>
              </a:spcBef>
            </a:pPr>
            <a:endParaRPr lang="en-US" altLang="en-US" sz="800" b="1" dirty="0">
              <a:latin typeface="Arial" panose="020B0604020202020204" pitchFamily="34" charset="0"/>
            </a:endParaRPr>
          </a:p>
          <a:p>
            <a:pPr lvl="1">
              <a:spcBef>
                <a:spcPct val="0"/>
              </a:spcBef>
            </a:pPr>
            <a:r>
              <a:rPr lang="en-US" altLang="en-US" sz="1800" b="1" dirty="0">
                <a:latin typeface="Arial" panose="020B0604020202020204" pitchFamily="34" charset="0"/>
              </a:rPr>
              <a:t>Critically grain and extent dependent</a:t>
            </a:r>
          </a:p>
          <a:p>
            <a:pPr marL="457200" lvl="1" indent="0">
              <a:spcBef>
                <a:spcPct val="0"/>
              </a:spcBef>
              <a:buNone/>
            </a:pPr>
            <a:endParaRPr lang="en-US" altLang="en-US" sz="700" b="1" dirty="0">
              <a:latin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96975" y="819182"/>
            <a:ext cx="0" cy="347345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96975" y="4322794"/>
            <a:ext cx="5340350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082800" y="1190657"/>
            <a:ext cx="3657600" cy="1935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131629" y="3165300"/>
            <a:ext cx="1357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a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2" name="Oval 11"/>
          <p:cNvSpPr/>
          <p:nvPr/>
        </p:nvSpPr>
        <p:spPr>
          <a:xfrm>
            <a:off x="2087563" y="2998819"/>
            <a:ext cx="160337" cy="2444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53100" y="1003332"/>
            <a:ext cx="160338" cy="2428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260975" y="580238"/>
            <a:ext cx="1304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g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403176" y="788203"/>
            <a:ext cx="1336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latin typeface="Symbol" panose="05050102010706020507" pitchFamily="18" charset="2"/>
              </a:rPr>
              <a:t>b</a:t>
            </a:r>
            <a:r>
              <a:rPr lang="en-US" altLang="en-US" sz="1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6" name="Left Brace 15"/>
          <p:cNvSpPr/>
          <p:nvPr/>
        </p:nvSpPr>
        <p:spPr>
          <a:xfrm rot="3713399">
            <a:off x="3277002" y="9353"/>
            <a:ext cx="558886" cy="2850308"/>
          </a:xfrm>
          <a:prstGeom prst="leftBrace">
            <a:avLst>
              <a:gd name="adj1" fmla="val 8333"/>
              <a:gd name="adj2" fmla="val 5173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752600" y="4256119"/>
            <a:ext cx="4391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Local						Regional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Spatial Scale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 rot="-5400000">
            <a:off x="331787" y="2295557"/>
            <a:ext cx="115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16893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11" grpId="0"/>
      <p:bldP spid="12" grpId="0" animBg="1"/>
      <p:bldP spid="13" grpId="0" animBg="1"/>
      <p:bldP spid="14" grpId="0"/>
      <p:bldP spid="15" grpId="0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1666875" y="1735138"/>
            <a:ext cx="47625" cy="3902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1666875" y="5638800"/>
            <a:ext cx="48863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612" name="TextBox 5"/>
          <p:cNvSpPr txBox="1">
            <a:spLocks noChangeArrowheads="1"/>
          </p:cNvSpPr>
          <p:nvPr/>
        </p:nvSpPr>
        <p:spPr bwMode="auto">
          <a:xfrm>
            <a:off x="2778125" y="5673725"/>
            <a:ext cx="2543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Area sampled</a:t>
            </a:r>
          </a:p>
        </p:txBody>
      </p:sp>
      <p:sp>
        <p:nvSpPr>
          <p:cNvPr id="68613" name="TextBox 6"/>
          <p:cNvSpPr txBox="1">
            <a:spLocks noChangeArrowheads="1"/>
          </p:cNvSpPr>
          <p:nvPr/>
        </p:nvSpPr>
        <p:spPr bwMode="auto">
          <a:xfrm rot="-5400000">
            <a:off x="-754856" y="3082131"/>
            <a:ext cx="3441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latin typeface="Arial" panose="020B0604020202020204" pitchFamily="34" charset="0"/>
              </a:rPr>
              <a:t>Number of Species</a:t>
            </a:r>
          </a:p>
        </p:txBody>
      </p:sp>
      <p:sp>
        <p:nvSpPr>
          <p:cNvPr id="68614" name="TextBox 7"/>
          <p:cNvSpPr txBox="1">
            <a:spLocks noChangeArrowheads="1"/>
          </p:cNvSpPr>
          <p:nvPr/>
        </p:nvSpPr>
        <p:spPr bwMode="auto">
          <a:xfrm>
            <a:off x="554038" y="258763"/>
            <a:ext cx="81115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Sample Grain and Extent also drive </a:t>
            </a:r>
            <a:r>
              <a:rPr lang="en-US" altLang="en-US" sz="2800" b="1" dirty="0">
                <a:latin typeface="Symbol" panose="05050102010706020507" pitchFamily="18" charset="2"/>
              </a:rPr>
              <a:t>b</a:t>
            </a:r>
            <a:r>
              <a:rPr lang="en-US" altLang="en-US" sz="2800" b="1" dirty="0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11" name="Freeform 10"/>
          <p:cNvSpPr/>
          <p:nvPr/>
        </p:nvSpPr>
        <p:spPr>
          <a:xfrm>
            <a:off x="1722438" y="1771650"/>
            <a:ext cx="5246687" cy="3784600"/>
          </a:xfrm>
          <a:custGeom>
            <a:avLst/>
            <a:gdLst>
              <a:gd name="connsiteX0" fmla="*/ 0 w 4542817"/>
              <a:gd name="connsiteY0" fmla="*/ 3005847 h 3005847"/>
              <a:gd name="connsiteX1" fmla="*/ 1459149 w 4542817"/>
              <a:gd name="connsiteY1" fmla="*/ 865762 h 3005847"/>
              <a:gd name="connsiteX2" fmla="*/ 4542817 w 4542817"/>
              <a:gd name="connsiteY2" fmla="*/ 0 h 300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2817" h="3005847">
                <a:moveTo>
                  <a:pt x="0" y="3005847"/>
                </a:moveTo>
                <a:cubicBezTo>
                  <a:pt x="351006" y="2186292"/>
                  <a:pt x="702013" y="1366737"/>
                  <a:pt x="1459149" y="865762"/>
                </a:cubicBezTo>
                <a:cubicBezTo>
                  <a:pt x="2216285" y="364787"/>
                  <a:pt x="3379551" y="182393"/>
                  <a:pt x="4542817" y="0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903413" y="2076450"/>
            <a:ext cx="79375" cy="348615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792413" y="2074863"/>
            <a:ext cx="36512" cy="34798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1730375" y="1779588"/>
            <a:ext cx="5237163" cy="3789362"/>
          </a:xfrm>
          <a:custGeom>
            <a:avLst/>
            <a:gdLst>
              <a:gd name="connsiteX0" fmla="*/ 0 w 4412973"/>
              <a:gd name="connsiteY0" fmla="*/ 3309730 h 3309730"/>
              <a:gd name="connsiteX1" fmla="*/ 1948069 w 4412973"/>
              <a:gd name="connsiteY1" fmla="*/ 1242391 h 3309730"/>
              <a:gd name="connsiteX2" fmla="*/ 3458817 w 4412973"/>
              <a:gd name="connsiteY2" fmla="*/ 357809 h 3309730"/>
              <a:gd name="connsiteX3" fmla="*/ 4412973 w 4412973"/>
              <a:gd name="connsiteY3" fmla="*/ 0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2973" h="3309730">
                <a:moveTo>
                  <a:pt x="0" y="3309730"/>
                </a:moveTo>
                <a:cubicBezTo>
                  <a:pt x="685799" y="2522054"/>
                  <a:pt x="1371599" y="1734378"/>
                  <a:pt x="1948069" y="1242391"/>
                </a:cubicBezTo>
                <a:cubicBezTo>
                  <a:pt x="2524539" y="750404"/>
                  <a:pt x="3048000" y="564874"/>
                  <a:pt x="3458817" y="357809"/>
                </a:cubicBezTo>
                <a:cubicBezTo>
                  <a:pt x="3869634" y="150744"/>
                  <a:pt x="4141303" y="75372"/>
                  <a:pt x="4412973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619250" y="1603375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459038" y="1744663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106613" y="3532188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417763" y="3532188"/>
            <a:ext cx="0" cy="419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219325" y="4321175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486025" y="4319588"/>
            <a:ext cx="0" cy="346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049713" y="1957388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713413" y="1949450"/>
            <a:ext cx="9525" cy="359727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638550" y="1654175"/>
            <a:ext cx="1093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a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5283200" y="1612900"/>
            <a:ext cx="10534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>
                <a:latin typeface="Symbol" panose="05050102010706020507" pitchFamily="18" charset="2"/>
              </a:rPr>
              <a:t>g</a:t>
            </a:r>
            <a:r>
              <a:rPr lang="en-US" altLang="en-US" sz="1400" b="1">
                <a:latin typeface="Arial" panose="020B0604020202020204" pitchFamily="34" charset="0"/>
              </a:rPr>
              <a:t>-diversity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587875" y="1789113"/>
            <a:ext cx="31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153B7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0153B7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4603750" y="2770188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endParaRPr lang="en-US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881563" y="1725613"/>
            <a:ext cx="12700" cy="396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918075" y="2743200"/>
            <a:ext cx="0" cy="3968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857625" y="1114425"/>
            <a:ext cx="212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>
                <a:latin typeface="Arial" panose="020B0604020202020204" pitchFamily="34" charset="0"/>
              </a:rPr>
              <a:t>Larger grain/extent</a:t>
            </a:r>
          </a:p>
        </p:txBody>
      </p:sp>
    </p:spTree>
    <p:extLst>
      <p:ext uri="{BB962C8B-B14F-4D97-AF65-F5344CB8AC3E}">
        <p14:creationId xmlns:p14="http://schemas.microsoft.com/office/powerpoint/2010/main" val="45066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/>
      <p:bldP spid="28" grpId="1"/>
      <p:bldP spid="31" grpId="0"/>
      <p:bldP spid="31" grpId="1"/>
      <p:bldP spid="34" grpId="0"/>
      <p:bldP spid="34" grpId="1"/>
      <p:bldP spid="41" grpId="0"/>
      <p:bldP spid="42" grpId="0"/>
      <p:bldP spid="43" grpId="0"/>
      <p:bldP spid="44" grpId="0"/>
      <p:bldP spid="5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394B306D-388D-41CA-AA3E-332B72AF24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95" y="-131138"/>
            <a:ext cx="4140678" cy="4140678"/>
          </a:xfrm>
          <a:prstGeom prst="rect">
            <a:avLst/>
          </a:prstGeom>
          <a:ln>
            <a:noFill/>
          </a:ln>
        </p:spPr>
      </p:pic>
      <p:pic>
        <p:nvPicPr>
          <p:cNvPr id="3" name="Grafik 71">
            <a:extLst>
              <a:ext uri="{FF2B5EF4-FFF2-40B4-BE49-F238E27FC236}">
                <a16:creationId xmlns:a16="http://schemas.microsoft.com/office/drawing/2014/main" id="{4C136FA3-5E53-43C3-BC86-76FB087D65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292" y="521798"/>
            <a:ext cx="954900" cy="720000"/>
          </a:xfrm>
          <a:prstGeom prst="rect">
            <a:avLst/>
          </a:prstGeom>
        </p:spPr>
      </p:pic>
      <p:sp>
        <p:nvSpPr>
          <p:cNvPr id="4" name="Textfeld 72">
            <a:extLst>
              <a:ext uri="{FF2B5EF4-FFF2-40B4-BE49-F238E27FC236}">
                <a16:creationId xmlns:a16="http://schemas.microsoft.com/office/drawing/2014/main" id="{28EA43EA-7F32-4E96-BD0B-D7BEED927D71}"/>
              </a:ext>
            </a:extLst>
          </p:cNvPr>
          <p:cNvSpPr txBox="1"/>
          <p:nvPr/>
        </p:nvSpPr>
        <p:spPr>
          <a:xfrm>
            <a:off x="5740063" y="1241798"/>
            <a:ext cx="4176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package </a:t>
            </a:r>
            <a:r>
              <a:rPr lang="en-GB" sz="2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mobsim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F59C7A-3A4C-4906-83D2-2B73FCB95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91"/>
          <a:stretch/>
        </p:blipFill>
        <p:spPr bwMode="auto">
          <a:xfrm>
            <a:off x="513865" y="4206395"/>
            <a:ext cx="6362322" cy="25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5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1369841" y="449761"/>
            <a:ext cx="64043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Ecological Niches as the Basis for Coexistence/Diversity</a:t>
            </a:r>
          </a:p>
        </p:txBody>
      </p:sp>
      <p:pic>
        <p:nvPicPr>
          <p:cNvPr id="133125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882"/>
          <a:stretch>
            <a:fillRect/>
          </a:stretch>
        </p:blipFill>
        <p:spPr bwMode="auto">
          <a:xfrm>
            <a:off x="378903" y="1744146"/>
            <a:ext cx="30861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26" name="Text Box 6"/>
          <p:cNvSpPr txBox="1">
            <a:spLocks noChangeArrowheads="1"/>
          </p:cNvSpPr>
          <p:nvPr/>
        </p:nvSpPr>
        <p:spPr bwMode="auto">
          <a:xfrm>
            <a:off x="397946" y="4787504"/>
            <a:ext cx="42883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0000CC"/>
                </a:solidFill>
              </a:rPr>
              <a:t>Limiting Similarity (</a:t>
            </a:r>
            <a:r>
              <a:rPr lang="en-US" dirty="0" err="1">
                <a:solidFill>
                  <a:srgbClr val="0000CC"/>
                </a:solidFill>
              </a:rPr>
              <a:t>Hutchinsonian</a:t>
            </a:r>
            <a:r>
              <a:rPr lang="en-US" dirty="0">
                <a:solidFill>
                  <a:srgbClr val="0000CC"/>
                </a:solidFill>
              </a:rPr>
              <a:t> ratios)</a:t>
            </a:r>
          </a:p>
          <a:p>
            <a:pPr algn="l"/>
            <a:r>
              <a:rPr lang="en-US" dirty="0">
                <a:solidFill>
                  <a:srgbClr val="0000CC"/>
                </a:solidFill>
              </a:rPr>
              <a:t>  --Hutchinson 1959</a:t>
            </a:r>
          </a:p>
        </p:txBody>
      </p:sp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5029201" y="4800601"/>
            <a:ext cx="321113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0000CC"/>
                </a:solidFill>
              </a:rPr>
              <a:t>Competition and coexistence </a:t>
            </a:r>
          </a:p>
          <a:p>
            <a:pPr algn="l"/>
            <a:r>
              <a:rPr lang="en-US">
                <a:solidFill>
                  <a:srgbClr val="0000CC"/>
                </a:solidFill>
              </a:rPr>
              <a:t>  --MacArthur (1958)</a:t>
            </a:r>
          </a:p>
        </p:txBody>
      </p:sp>
      <p:pic>
        <p:nvPicPr>
          <p:cNvPr id="133130" name="Picture 10" descr="MacArthursWarblersOneMegaby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8371" y="1907824"/>
            <a:ext cx="2747963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755642" y="1506790"/>
            <a:ext cx="7068458" cy="5278077"/>
            <a:chOff x="1411732" y="702724"/>
            <a:chExt cx="7986083" cy="7037435"/>
          </a:xfrm>
        </p:grpSpPr>
        <p:grpSp>
          <p:nvGrpSpPr>
            <p:cNvPr id="3" name="Group 2"/>
            <p:cNvGrpSpPr/>
            <p:nvPr/>
          </p:nvGrpSpPr>
          <p:grpSpPr>
            <a:xfrm>
              <a:off x="1411732" y="702724"/>
              <a:ext cx="4899040" cy="5936776"/>
              <a:chOff x="1876065" y="1059222"/>
              <a:chExt cx="4201855" cy="5768614"/>
            </a:xfrm>
          </p:grpSpPr>
          <p:pic>
            <p:nvPicPr>
              <p:cNvPr id="1638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6065" y="1059222"/>
                <a:ext cx="4184780" cy="5326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3537858" y="6349342"/>
                <a:ext cx="2540062" cy="478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Foliage Height Diversity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1059614" y="3532926"/>
                <a:ext cx="2083442" cy="357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Bird Diversity 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552478" y="7247716"/>
              <a:ext cx="384533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MacArthur and MacArthur 1961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93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33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33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6" grpId="0"/>
      <p:bldP spid="133126" grpId="1"/>
      <p:bldP spid="133128" grpId="0"/>
      <p:bldP spid="1331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996553"/>
            <a:ext cx="7315200" cy="48648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" y="1644006"/>
            <a:ext cx="4284259" cy="2836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849" y="1644006"/>
            <a:ext cx="4383298" cy="2917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601" y="1287678"/>
            <a:ext cx="1985963" cy="3707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778" y="1415702"/>
            <a:ext cx="2752694" cy="3145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84" y="1582570"/>
            <a:ext cx="2764931" cy="3628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656" y="2464593"/>
            <a:ext cx="1785938" cy="1928813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543" y="1833093"/>
            <a:ext cx="4191537" cy="314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993" y="1827119"/>
            <a:ext cx="4457700" cy="31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6AEB93-85F9-46B3-AA2F-A85F6C95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509" y="242741"/>
            <a:ext cx="6363093" cy="63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1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9DB43-44E9-4AD7-9EE7-7D2B42BBE8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049" y="89554"/>
            <a:ext cx="6233054" cy="66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91"/>
            <a:ext cx="9144000" cy="66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113866" y="1171472"/>
            <a:ext cx="3138398" cy="2360539"/>
            <a:chOff x="5261796" y="614713"/>
            <a:chExt cx="4184530" cy="31473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61796" y="614713"/>
              <a:ext cx="4184530" cy="305993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523723" y="3177322"/>
              <a:ext cx="2379306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dirty="0"/>
                <a:t>By Brian </a:t>
              </a:r>
              <a:r>
                <a:rPr lang="en-US" sz="750" dirty="0" err="1"/>
                <a:t>Gratwicke</a:t>
              </a:r>
              <a:r>
                <a:rPr lang="en-US" sz="750" dirty="0"/>
                <a:t> https://commons.wikimedia.org/w/index.php?curid=33287935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692976" y="1374757"/>
            <a:ext cx="1420890" cy="2340646"/>
            <a:chOff x="3629203" y="1155707"/>
            <a:chExt cx="1894520" cy="312086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6010" y="1155707"/>
              <a:ext cx="1714487" cy="291677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29203" y="3537905"/>
              <a:ext cx="189452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/>
                <a:t>Public Domain, https://commons.wikimedia.org/w/index.php?curid=1582404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026513" y="963271"/>
            <a:ext cx="2003065" cy="2636716"/>
            <a:chOff x="9171884" y="141360"/>
            <a:chExt cx="2670753" cy="351562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3100" y="141360"/>
              <a:ext cx="2446841" cy="292617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9171884" y="3072206"/>
              <a:ext cx="2670753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dirty="0"/>
                <a:t>By John Charles </a:t>
              </a:r>
              <a:r>
                <a:rPr lang="en-US" sz="750" dirty="0" err="1"/>
                <a:t>Meliss</a:t>
              </a:r>
              <a:r>
                <a:rPr lang="en-US" sz="750" dirty="0"/>
                <a:t> - Public Domain, https://commons.wikimedia.org/w/index.php?curid=2587688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88290" y="879704"/>
            <a:ext cx="407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Sixth Mass Extinction?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08535" y="1301854"/>
            <a:ext cx="1956803" cy="2149196"/>
            <a:chOff x="544713" y="592805"/>
            <a:chExt cx="2609070" cy="28655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713" y="592805"/>
              <a:ext cx="2609070" cy="282939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34845" y="2873624"/>
              <a:ext cx="2444257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>
                  <a:solidFill>
                    <a:schemeClr val="bg1"/>
                  </a:solidFill>
                </a:rPr>
                <a:t>Public Domain, https://commons.wikimedia.org/w/index.php?curid=352902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8535" y="3674629"/>
            <a:ext cx="2917730" cy="2299697"/>
            <a:chOff x="544713" y="3756504"/>
            <a:chExt cx="3890307" cy="30662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713" y="3756504"/>
              <a:ext cx="3890307" cy="291773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4713" y="6237991"/>
              <a:ext cx="372521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>
                  <a:solidFill>
                    <a:schemeClr val="bg1"/>
                  </a:solidFill>
                </a:rPr>
                <a:t>CC BY-SA 2.5 </a:t>
              </a:r>
              <a:r>
                <a:rPr lang="en-US" sz="750" b="1" i="1" dirty="0" err="1">
                  <a:solidFill>
                    <a:schemeClr val="bg1"/>
                  </a:solidFill>
                </a:rPr>
                <a:t>es</a:t>
              </a:r>
              <a:r>
                <a:rPr lang="en-US" sz="750" b="1" i="1" dirty="0">
                  <a:solidFill>
                    <a:schemeClr val="bg1"/>
                  </a:solidFill>
                </a:rPr>
                <a:t>, https://commons.wikimedia.org/w/index.php?curid=531560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7390" y="3660060"/>
            <a:ext cx="2693169" cy="2177751"/>
            <a:chOff x="8343186" y="3737080"/>
            <a:chExt cx="3590892" cy="290366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3767" y="3737080"/>
              <a:ext cx="3570311" cy="290366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343186" y="3737080"/>
              <a:ext cx="205099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>
                  <a:solidFill>
                    <a:schemeClr val="accent2">
                      <a:lumMod val="50000"/>
                    </a:schemeClr>
                  </a:solidFill>
                </a:rPr>
                <a:t>By Tigran </a:t>
              </a:r>
              <a:r>
                <a:rPr lang="en-US" sz="750" b="1" i="1" dirty="0" err="1">
                  <a:solidFill>
                    <a:schemeClr val="accent2">
                      <a:lumMod val="50000"/>
                    </a:schemeClr>
                  </a:solidFill>
                </a:rPr>
                <a:t>Tadevosyan</a:t>
              </a:r>
              <a:r>
                <a:rPr lang="en-US" sz="750" b="1" i="1" dirty="0">
                  <a:solidFill>
                    <a:schemeClr val="accent2">
                      <a:lumMod val="50000"/>
                    </a:schemeClr>
                  </a:solidFill>
                </a:rPr>
                <a:t> - https://commons.wikimedia.org/w/index.php?curid=19441383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17774" y="3677508"/>
            <a:ext cx="2004960" cy="2314298"/>
            <a:chOff x="4940500" y="3810553"/>
            <a:chExt cx="2413942" cy="292851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0500" y="3810553"/>
              <a:ext cx="2393361" cy="2830196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975136" y="6330135"/>
              <a:ext cx="2379306" cy="408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50" b="1" i="1" dirty="0">
                  <a:solidFill>
                    <a:schemeClr val="bg1"/>
                  </a:solidFill>
                </a:rPr>
                <a:t>By Tiffany Knight (used with permission)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50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950</Words>
  <Application>Microsoft Office PowerPoint</Application>
  <PresentationFormat>On-screen Show (4:3)</PresentationFormat>
  <Paragraphs>269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ＭＳ Ｐゴシック</vt:lpstr>
      <vt:lpstr>Arial</vt:lpstr>
      <vt:lpstr>Calibri</vt:lpstr>
      <vt:lpstr>Symbol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MLU talk</dc:title>
  <dc:creator>Tiffany Knight</dc:creator>
  <cp:lastModifiedBy>Chase, Jonathan</cp:lastModifiedBy>
  <cp:revision>941</cp:revision>
  <dcterms:created xsi:type="dcterms:W3CDTF">2012-03-08T19:33:33Z</dcterms:created>
  <dcterms:modified xsi:type="dcterms:W3CDTF">2021-01-25T16:28:10Z</dcterms:modified>
</cp:coreProperties>
</file>